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Quicksand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Quicksand-bold.fntdata"/><Relationship Id="rId14" Type="http://schemas.openxmlformats.org/officeDocument/2006/relationships/slide" Target="slides/slide10.xml"/><Relationship Id="rId36" Type="http://schemas.openxmlformats.org/officeDocument/2006/relationships/font" Target="fonts/Quicksand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5b35a59f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5b35a59f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3d304c9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63d304c9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3d304c9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3d304c9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9b89224f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69b89224f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9b89224f0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9b89224f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9b89224f0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9b89224f0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9b89224f0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9b89224f0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9b89224f0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9b89224f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9b89224f0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9b89224f0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9b89224f0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69b89224f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9b89224f0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9b89224f0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 will add: We have helped teams that are first time captains find scouting data and to be prepared to draft. In 2014, watched a team try to draft from the projected rankings list and vowed to avoid that at any competition that we go to.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69b89224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169b89224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9b89224f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69b89224f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43116f27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643116f2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43116f27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643116f27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64e502d2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64e502d2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3d304c98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3d304c98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64e502d2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64e502d2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4e502d25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64e502d25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4e502d25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64e502d25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64e502d25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64e502d25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4e502d25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64e502d25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629302ed5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1629302ed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64e502d25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64e502d25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63d304c98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63d304c98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5b35a59f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5b35a59f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epic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b35a59f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b35a59f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43116f27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643116f27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9b89224f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9b89224f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69b89224f0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169b89224f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43116f27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43116f2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_pWYD3nUBUQ" TargetMode="External"/><Relationship Id="rId5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0z3D-_jANHk" TargetMode="External"/><Relationship Id="rId5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Z5Cv9-iBpgQ" TargetMode="External"/><Relationship Id="rId5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dF46FNivHmM" TargetMode="External"/><Relationship Id="rId5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2BJGXoIUizY" TargetMode="External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hyperlink" Target="http://www.youtube.com/watch?v=lM8_F-I0ASU" TargetMode="External"/><Relationship Id="rId5" Type="http://schemas.openxmlformats.org/officeDocument/2006/relationships/image" Target="../media/image1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85275" y="1820279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5BE300"/>
                </a:solidFill>
                <a:latin typeface="Quicksand"/>
                <a:ea typeface="Quicksand"/>
                <a:cs typeface="Quicksand"/>
                <a:sym typeface="Quicksand"/>
              </a:rPr>
              <a:t>Citrus Circuits </a:t>
            </a:r>
            <a:endParaRPr b="0" sz="3000">
              <a:solidFill>
                <a:srgbClr val="5BE3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5BE300"/>
                </a:solidFill>
                <a:latin typeface="Quicksand"/>
                <a:ea typeface="Quicksand"/>
                <a:cs typeface="Quicksand"/>
                <a:sym typeface="Quicksand"/>
              </a:rPr>
              <a:t>Fall Workshop Series</a:t>
            </a:r>
            <a:endParaRPr b="0" sz="3000">
              <a:solidFill>
                <a:srgbClr val="5BE3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" name="Google Shape;35;p8"/>
          <p:cNvSpPr txBox="1"/>
          <p:nvPr/>
        </p:nvSpPr>
        <p:spPr>
          <a:xfrm>
            <a:off x="1033500" y="2504495"/>
            <a:ext cx="70770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Match Strategy </a:t>
            </a:r>
            <a:endParaRPr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2826000" y="3722325"/>
            <a:ext cx="3492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by Kina L. and Richard McCann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948750" y="1825775"/>
            <a:ext cx="72465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“Your robot wins matches,  </a:t>
            </a:r>
            <a:endParaRPr sz="3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your scouting wins competitions.”</a:t>
            </a:r>
            <a:endParaRPr sz="3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1498800" y="431700"/>
            <a:ext cx="6146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Why are you here?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925050" y="1242400"/>
            <a:ext cx="7304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FRC has designed a unique 3v3 competition with rotating alliances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Strategies must be created for different alliance mixes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Individual robots can win single matches but can’t win consistently over a tournament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Being aware of the </a:t>
            </a:r>
            <a:r>
              <a:rPr lang="en" sz="24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alliance’s</a:t>
            </a: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capabilities will increase its likelihood of success!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025300" y="1638375"/>
            <a:ext cx="5093400" cy="11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5BE300"/>
                </a:solidFill>
                <a:latin typeface="Quicksand"/>
                <a:ea typeface="Quicksand"/>
                <a:cs typeface="Quicksand"/>
                <a:sym typeface="Quicksand"/>
              </a:rPr>
              <a:t>Match Strategy</a:t>
            </a:r>
            <a:endParaRPr b="0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1498800" y="431700"/>
            <a:ext cx="6146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Preparation: Game Analysis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925050" y="1242400"/>
            <a:ext cx="7304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Kickoff weekend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Read the game manual!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Analyze the game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“Whats” and “Hows”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Predict strategies and designs for the season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498800" y="431700"/>
            <a:ext cx="6146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Preparation: Scouting!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925050" y="1242400"/>
            <a:ext cx="7304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Live M</a:t>
            </a: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atch Data</a:t>
            </a:r>
            <a:endParaRPr sz="24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Objective and subjective metrics</a:t>
            </a:r>
            <a:endParaRPr sz="24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ex. in 2023, # of cubed &amp; cones scored, driver awareness, auto &amp; tele engaged</a:t>
            </a:r>
            <a:endParaRPr sz="24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Pit Data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Pit Scouting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Drivetrain type, mechanisms, photos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SEALS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1498800" y="431700"/>
            <a:ext cx="6146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Preparation: Match Goals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919800" y="1311900"/>
            <a:ext cx="7304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Is 4 RP feasible?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Do we focus on the win or the bonus RP?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Analyze match schedule ahead of time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Identify toughest matches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Work with partners early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1498800" y="431700"/>
            <a:ext cx="6146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Execution</a:t>
            </a: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: Match Strategy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644550" y="1227850"/>
            <a:ext cx="7854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Discuss with all teams present!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Take all individual capabilities into account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Alliance partner requests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Auto routines?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Most consistent, most compatible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Teleop roles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Strongest scorers, </a:t>
            </a:r>
            <a:r>
              <a:rPr lang="en" sz="24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defense?</a:t>
            </a:r>
            <a:endParaRPr sz="2400" u="sng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Endgame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Speed, compatibility, scoring vs. endgame?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/>
        </p:nvSpPr>
        <p:spPr>
          <a:xfrm>
            <a:off x="1498800" y="431700"/>
            <a:ext cx="6146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Execution: Match Strategy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455900" y="1227850"/>
            <a:ext cx="8441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Our Alliance vs. Opposing Alliance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Strengths, weaknesses, predicted roles &amp; actions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Early season/during quals vs. late season/during elims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Less defense, more offense, focus on RPs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■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More defense, more complex strategies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/>
        </p:nvSpPr>
        <p:spPr>
          <a:xfrm>
            <a:off x="1002875" y="431700"/>
            <a:ext cx="7298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Execution: Match Strategist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644550" y="1227850"/>
            <a:ext cx="7854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Specific role at competition, </a:t>
            </a: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separate</a:t>
            </a: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from drive team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Advises drive coach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Meets with alliance partners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Clipboard/Field Layout</a:t>
            </a:r>
            <a:endParaRPr sz="24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Make the </a:t>
            </a: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drive team's</a:t>
            </a: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job easy!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/>
        </p:nvSpPr>
        <p:spPr>
          <a:xfrm>
            <a:off x="1002875" y="431700"/>
            <a:ext cx="72981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Execution: Match Strategist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644550" y="1227850"/>
            <a:ext cx="7854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150" y="1227850"/>
            <a:ext cx="5243552" cy="3392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/>
        </p:nvSpPr>
        <p:spPr>
          <a:xfrm>
            <a:off x="965250" y="1964800"/>
            <a:ext cx="7213500" cy="7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“Sample Quote, Sample Quote”</a:t>
            </a:r>
            <a:endParaRPr sz="3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485275" y="1820279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5BE300"/>
                </a:solidFill>
                <a:latin typeface="Quicksand"/>
                <a:ea typeface="Quicksand"/>
                <a:cs typeface="Quicksand"/>
                <a:sym typeface="Quicksand"/>
              </a:rPr>
              <a:t>Alliances That Worked</a:t>
            </a:r>
            <a:endParaRPr b="0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1716000" y="385150"/>
            <a:ext cx="5712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What changed for 1678?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4555575" y="123500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Had won Sac Regional in 2010-2012, but hadn’t succeeded at Champs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New electronic scouting system in 2013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Switched from focusing on our rob</a:t>
            </a: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ot to our</a:t>
            </a:r>
            <a:r>
              <a:rPr lang="en" sz="2400">
                <a:solidFill>
                  <a:srgbClr val="00FF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" sz="2400" u="sng">
                <a:solidFill>
                  <a:srgbClr val="00FF00"/>
                </a:solidFill>
                <a:latin typeface="Quicksand"/>
                <a:ea typeface="Quicksand"/>
                <a:cs typeface="Quicksand"/>
                <a:sym typeface="Quicksand"/>
              </a:rPr>
              <a:t>ALLIANCE!</a:t>
            </a:r>
            <a:endParaRPr b="1" sz="2400" u="sng">
              <a:solidFill>
                <a:srgbClr val="00F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 rotWithShape="1">
          <a:blip r:embed="rId4">
            <a:alphaModFix/>
          </a:blip>
          <a:srcRect b="0" l="12225" r="12217" t="0"/>
          <a:stretch/>
        </p:blipFill>
        <p:spPr>
          <a:xfrm>
            <a:off x="407225" y="1235000"/>
            <a:ext cx="3894249" cy="34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1716000" y="385150"/>
            <a:ext cx="5712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Alliance Strategy Begins at Kickoff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4571450" y="156230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Tasks are assigned to alliance mates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Robot capabilities dependent on other bots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 rotWithShape="1">
          <a:blip r:embed="rId4">
            <a:alphaModFix/>
          </a:blip>
          <a:srcRect b="0" l="12080" r="12087" t="0"/>
          <a:stretch/>
        </p:blipFill>
        <p:spPr>
          <a:xfrm>
            <a:off x="779625" y="1562300"/>
            <a:ext cx="3149450" cy="276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1716000" y="385150"/>
            <a:ext cx="57120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General Rules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4571450" y="156230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Make your alliance mates look good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 aware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Take advantage of luck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4">
            <a:alphaModFix/>
          </a:blip>
          <a:srcRect b="0" l="18162" r="18155" t="0"/>
          <a:stretch/>
        </p:blipFill>
        <p:spPr>
          <a:xfrm>
            <a:off x="779625" y="1562300"/>
            <a:ext cx="3149450" cy="276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/>
        </p:nvSpPr>
        <p:spPr>
          <a:xfrm>
            <a:off x="601500" y="2004300"/>
            <a:ext cx="7941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Past Examples</a:t>
            </a:r>
            <a:endParaRPr sz="6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/>
        </p:nvSpPr>
        <p:spPr>
          <a:xfrm>
            <a:off x="1604850" y="440700"/>
            <a:ext cx="5934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2013: Protect your most valuable scorer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 " id="181" name="Google Shape;181;p32" title="FRC 2013 CVR Final 1-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7250"/>
            <a:ext cx="4892040" cy="391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1604850" y="440700"/>
            <a:ext cx="5934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2014: Everyone contributes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Red (173 pts): 5310, 1678, 2415 vs. Blue (160 pts): 5188, 1285, 368&#10;Red: 50 Auto, 73 Teleop, 50 Foul&#10;Blue: 70 Auto, 90 Teleop, 0 Foul" id="187" name="Google Shape;187;p33" title="2014 FRC Championship - Newton Division Qualification Match 5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912300"/>
            <a:ext cx="4855672" cy="388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1604850" y="440700"/>
            <a:ext cx="5934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2017: Understand opponents’ vulnerabilities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3" name="Google Shape;193;p34" title="2017 Newton F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912300"/>
            <a:ext cx="4892040" cy="391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/>
        </p:nvSpPr>
        <p:spPr>
          <a:xfrm>
            <a:off x="1604850" y="440700"/>
            <a:ext cx="5934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2017: Think unconventionally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FIRST Robotics Competition" id="199" name="Google Shape;199;p35" title="2017 MSC - Dow Field Michigan State Championship Semifinal Match 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912300"/>
            <a:ext cx="4892040" cy="391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/>
        </p:nvSpPr>
        <p:spPr>
          <a:xfrm>
            <a:off x="1604850" y="440700"/>
            <a:ext cx="5934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2018: Clear roles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Semifinal 3 - 2018 Utah Regional &#10;Red (Teams 399, 1678, 1410) - 499 &#10;Blue (Teams 4944, 115, 1891) - 171 &#10;https://frc-events.firstinspires.org/2018/UTWV/Playoff/15 &#10; &#10;Uploaded by FRC Video Splitter&#10;© 2018 FIRST Robotics Competition" id="205" name="Google Shape;205;p36" title="Semifinal 3 - 2018 Utah Regiona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5025" y="966450"/>
            <a:ext cx="4892040" cy="391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/>
        </p:nvSpPr>
        <p:spPr>
          <a:xfrm>
            <a:off x="2551050" y="40895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Sample Heading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" name="Google Shape;47;p10"/>
          <p:cNvSpPr txBox="1"/>
          <p:nvPr/>
        </p:nvSpPr>
        <p:spPr>
          <a:xfrm>
            <a:off x="4603200" y="176830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Bullet Point 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Subpoint 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Bullet Point 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Subpoint 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/>
        </p:nvSpPr>
        <p:spPr>
          <a:xfrm>
            <a:off x="1604850" y="440700"/>
            <a:ext cx="59343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2015: And some luck!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Posted by FIRST Robotics Competition Team 1676, The Pascack Pi-oneers." id="211" name="Google Shape;211;p37" title="2015 Einstein FRC Champs - Semifinal 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7250"/>
            <a:ext cx="4892040" cy="391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485275" y="1820279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5BE300"/>
                </a:solidFill>
                <a:latin typeface="Quicksand"/>
                <a:ea typeface="Quicksand"/>
                <a:cs typeface="Quicksand"/>
                <a:sym typeface="Quicksand"/>
              </a:rPr>
              <a:t>Citrus Circuits </a:t>
            </a:r>
            <a:endParaRPr b="0" sz="3000">
              <a:solidFill>
                <a:srgbClr val="5BE3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5BE300"/>
                </a:solidFill>
                <a:latin typeface="Quicksand"/>
                <a:ea typeface="Quicksand"/>
                <a:cs typeface="Quicksand"/>
                <a:sym typeface="Quicksand"/>
              </a:rPr>
              <a:t>Fall Workshop Series</a:t>
            </a:r>
            <a:endParaRPr b="0" sz="3000">
              <a:solidFill>
                <a:srgbClr val="5BE30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888625" y="2421825"/>
            <a:ext cx="74229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Find us at strategy@citruscircuits.org</a:t>
            </a:r>
            <a:endParaRPr sz="3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Give us feedback through the QR!</a:t>
            </a:r>
            <a:endParaRPr sz="3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3307375" y="3622780"/>
            <a:ext cx="25854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Thank you!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0050" y="894806"/>
            <a:ext cx="1524950" cy="15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/>
        </p:nvSpPr>
        <p:spPr>
          <a:xfrm>
            <a:off x="2551050" y="40895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Sample Heading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" name="Google Shape;53;p11"/>
          <p:cNvSpPr txBox="1"/>
          <p:nvPr/>
        </p:nvSpPr>
        <p:spPr>
          <a:xfrm>
            <a:off x="4603200" y="176830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Bullet Point 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Subpoint 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Bullet Point 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○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Subpoint 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25" y="1235000"/>
            <a:ext cx="3894249" cy="34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/>
        </p:nvSpPr>
        <p:spPr>
          <a:xfrm>
            <a:off x="2551050" y="40895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Sample Heading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https://fsmedia.imgix.net/04/ac/8a/33/9871/4310/b469/0cdbf8edb8fc/erlich-kicking-the-stanford-robotics-bambot.jpeg" id="60" name="Google Shape;6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0959" y="1154350"/>
            <a:ext cx="5742074" cy="356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2551050" y="40895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Today’s Topics</a:t>
            </a:r>
            <a:endParaRPr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603200" y="1768300"/>
            <a:ext cx="40419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History of our alliance choices &amp; strategies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How we map out our match strategy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0" l="12058" r="12051" t="0"/>
          <a:stretch/>
        </p:blipFill>
        <p:spPr>
          <a:xfrm>
            <a:off x="407225" y="1235000"/>
            <a:ext cx="3894246" cy="3422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601500" y="983603"/>
            <a:ext cx="7941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Who are we?</a:t>
            </a:r>
            <a:endParaRPr sz="6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Quicksand"/>
              <a:buChar char="●"/>
            </a:pPr>
            <a:r>
              <a:rPr lang="en" sz="2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Richard McCann - Strategy &amp; Scouting Mentor</a:t>
            </a:r>
            <a:endParaRPr sz="2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Quicksand"/>
              <a:buChar char="●"/>
            </a:pPr>
            <a:r>
              <a:rPr lang="en" sz="2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Kina Li - Captain, Match Strategist &amp; Hardware Design</a:t>
            </a:r>
            <a:endParaRPr sz="2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725495" y="337427"/>
            <a:ext cx="76038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Quicksand"/>
              <a:buNone/>
            </a:pPr>
            <a:r>
              <a:rPr b="0" i="0" lang="en" sz="45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Outline</a:t>
            </a:r>
            <a:endParaRPr b="0" i="0" sz="45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65775" y="1163550"/>
            <a:ext cx="5173500" cy="3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b="0" i="0" lang="en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Why is </a:t>
            </a: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r>
              <a:rPr b="0" i="0" lang="en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trategy </a:t>
            </a: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r>
              <a:rPr b="0" i="0" lang="en" sz="24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mportant?</a:t>
            </a:r>
            <a:endParaRPr b="0" i="0" sz="24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Match Strategy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○"/>
            </a:pPr>
            <a:r>
              <a:rPr b="0" i="0" lang="en" sz="18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Preparation</a:t>
            </a: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&amp; </a:t>
            </a:r>
            <a:r>
              <a:rPr b="0" i="0" lang="en" sz="1800" u="none" cap="none" strike="noStrike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Execution</a:t>
            </a:r>
            <a:endParaRPr b="0" i="0" sz="1800" u="none" cap="none" strike="noStrike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Alliances That Worked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icksand"/>
              <a:buChar char="●"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Q&amp;A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79;p15"/>
          <p:cNvSpPr txBox="1"/>
          <p:nvPr>
            <p:ph type="title"/>
          </p:nvPr>
        </p:nvSpPr>
        <p:spPr>
          <a:xfrm>
            <a:off x="33050" y="16177"/>
            <a:ext cx="6117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600">
                <a:solidFill>
                  <a:srgbClr val="434343"/>
                </a:solidFill>
              </a:rPr>
              <a:t>Outline</a:t>
            </a:r>
            <a:endParaRPr b="0" sz="600">
              <a:solidFill>
                <a:srgbClr val="434343"/>
              </a:solidFill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9225" y="1845477"/>
            <a:ext cx="3080076" cy="205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025300" y="1638375"/>
            <a:ext cx="5093400" cy="178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5BE300"/>
                </a:solidFill>
                <a:latin typeface="Quicksand"/>
                <a:ea typeface="Quicksand"/>
                <a:cs typeface="Quicksand"/>
                <a:sym typeface="Quicksand"/>
              </a:rPr>
              <a:t>Why is Strategy Important?</a:t>
            </a:r>
            <a:endParaRPr b="0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