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Quicksand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J. Bullockus"/>
  <p:cmAuthor clrIdx="1" id="1" initials="" lastIdx="1" name="Diversity in STEM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Quicksan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Quicksan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10-22T20:13:52.647">
    <p:pos x="6000" y="0"/>
    <p:text>What’s with the 2nd list on the side</p:text>
  </p:cm>
  <p:cm authorId="1" idx="1" dt="2023-10-22T20:13:52.647">
    <p:pos x="6000" y="0"/>
    <p:text>They're some categories to address as we're talking about our programs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3-10-22T18:51:01.150">
    <p:pos x="6000" y="0"/>
    <p:text>Where did you get these quotes from (cite your sources) and the description of equity resembles equality. There’s a difference between the words, so double check the difference in definitions.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5b35a59f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5b35a59f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Hello, thank you for coming to our fall </a:t>
            </a:r>
            <a:r>
              <a:rPr lang="en" sz="2400"/>
              <a:t>workshop presentation.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 hope you’re in the right classroom since we’ll be presenting about promoting DE&amp;I </a:t>
            </a:r>
            <a:endParaRPr sz="2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8b7c3bb9c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8b7c3bb9c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WiSTEM (Women in STEM) founded 2014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First event: women STEM panel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2018: WiSTEM changed to DiSTEM (Diversity in STEM)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 expand to more groups of underrepresented people (broader inclusivity efforts)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b53c0e3d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8b53c0e3d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Presentations in English classes: Mandatory for all students → reaches a broader audience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Instead of science classes, where students can choose to take or not (in our district)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DiSTEMinars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Invite STEM professionals to share their experiences with team members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Women in STEM Seminars, Racial Diversity in STEM Seminars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Through these seminars, we’re planning to hear the experiences of more diverse people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Robocamps &amp; League scholarships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4fddfb04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4fddfb04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Wise events: STEM activities organized by 1678 volunteers - fun experiments like acid/base volcano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Explain the science behind it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Chose libraries to do them because it’s a place for learning experiences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Explain</a:t>
            </a:r>
            <a:r>
              <a:rPr lang="en"/>
              <a:t> robocamps before going into wise robocamps week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Expansion - Dixon, Fairfield - </a:t>
            </a:r>
            <a:r>
              <a:rPr lang="en"/>
              <a:t>reaching</a:t>
            </a:r>
            <a:r>
              <a:rPr lang="en"/>
              <a:t> a broader audience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Recognize Davis is a </a:t>
            </a:r>
            <a:r>
              <a:rPr lang="en"/>
              <a:t>predominantly white area - have been doing events outside to reach a diverse community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8b53c0e3d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8b53c0e3d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LGBTQ+ of FIRST is a student run organization that seeks to create a safe and educated space for LGBTQ+ students, mentors, and volunteers of FIRST Robotics</a:t>
            </a:r>
            <a:endParaRPr sz="24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4fdaeabf9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4fdaeabf9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Phoenix</a:t>
            </a:r>
            <a:r>
              <a:rPr lang="en" sz="2000"/>
              <a:t> Coalition: community  org thats goal is to eliminate </a:t>
            </a:r>
            <a:r>
              <a:rPr lang="en" sz="2000"/>
              <a:t>intolerance</a:t>
            </a:r>
            <a:r>
              <a:rPr lang="en" sz="2000"/>
              <a:t> by engaging and uniting community to prevent hate. Have done things like hosted pride festivals, youthgroups, workshops for spanish speaking immigrant mothers</a:t>
            </a:r>
            <a:endParaRPr sz="20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4fdfa41f7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4fdfa41f7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LGBTQ+ round table </a:t>
            </a:r>
            <a:r>
              <a:rPr lang="en" sz="2000"/>
              <a:t>discussion</a:t>
            </a:r>
            <a:r>
              <a:rPr lang="en" sz="2000"/>
              <a:t> w informational kahoot and cake</a:t>
            </a:r>
            <a:endParaRPr sz="20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b53c0e3d8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8b53c0e3d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Citrus for change - 2020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Explain what it is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Alternative logo designs: buttons, shirts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Fundraisers to show support in causes our members are interested in 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Sold blm shirts, pride stickers - donated to 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NAMI Yolo (we partnered with) (mental health) </a:t>
            </a:r>
            <a:endParaRPr sz="1800"/>
          </a:p>
          <a:p>
            <a:pPr indent="-342900" lvl="3" marL="18288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Contact respective chapter for resources and learn how to support peers 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Asian Americans Advancing Justice (aapi) 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Sacramento LGBT Community Center (pride) 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(ask bam for time frame)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Black - black lives matter 2021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Green ribbon - mental health awareness 2021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Pink - aapi 2021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Rainbow - pride 2020 (original) 2022? (now)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Blue, yellow - ukraine 2022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Blue, pink, white - transgender 2022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Red flower - reproductive rights movement 2022 </a:t>
            </a:r>
            <a:endParaRPr sz="18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4fddfb046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4fddfb046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92236820a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92236820a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50009f333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50009f333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 on how participants’ teams foster dei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5b35a59f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g5b35a59f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b35a59f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b35a59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92236820ab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92236820ab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b35a59fb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5b35a59f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workshop is Diversity in STEM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b35a59f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5b35a59f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please join the other workshops tomorrow!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4fc5a4c870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24fc5a4c87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8b53c0e3d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28b53c0e3d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92236820a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92236820a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92236820ab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92236820a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Inequality	equality		equity </a:t>
            </a:r>
            <a:endParaRPr sz="20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4fc5a4c8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4fc5a4c8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Women are the majority of the drivers and are historically less likely to get into a crash than men are, but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Women are 17% likely to die in a car accident and 73% more likely to sustain serious injuries from a crash than men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Women are more likely to die/get injured in a car crash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1960s-70s: had actual people do car crash tests (men because people believed that men were more likely to die in car accidents compared to women)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Dummies replaced live test subjects - limited funds to make only male dummies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Continuing up to now as female dummies aren’t required in car crash tests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Sweden made a female dummy for the first time (2023) - previously have been slimming it down instead of reflecting body mass differences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it’s not just men and women we need to focus our attention on; it’s tall people and short people, bigger people and smaller people, people with disabilities,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make a society for everyone—make it safe for everyone—we need everyone’s input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4fc5a4c87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4fc5a4c87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Davis demographics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White - 50%+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Asian - 20%+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Hispanic/Latino - 13.8%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African America - 2%+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Native American - 1%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Hawaiian/Pacific Islander - less than 1%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Multiracial - less than 2%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I talk a little bit about our team’s diversity, I feel like it’s important to bring up our town, Davis’ demographics. Davis is a predominantly white community. More than 50% of the population is Caucasian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92236820a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92236820a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Growth in team diversity will go here if the stats look ok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685800" y="2840054"/>
            <a:ext cx="7772400" cy="784738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457200" y="1200150"/>
            <a:ext cx="3994526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2" type="body"/>
          </p:nvPr>
        </p:nvSpPr>
        <p:spPr>
          <a:xfrm>
            <a:off x="4692274" y="1200150"/>
            <a:ext cx="3994526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0" Type="http://schemas.openxmlformats.org/officeDocument/2006/relationships/image" Target="../media/image15.png"/><Relationship Id="rId9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8.png"/><Relationship Id="rId8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hyperlink" Target="https://forms.gle/DtCWnr84j7vgULDk8" TargetMode="External"/><Relationship Id="rId5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hyperlink" Target="https://lgbtqoffirst.weebly.com/" TargetMode="External"/><Relationship Id="rId5" Type="http://schemas.openxmlformats.org/officeDocument/2006/relationships/hyperlink" Target="https://www.nami.org/findsupport" TargetMode="External"/><Relationship Id="rId6" Type="http://schemas.openxmlformats.org/officeDocument/2006/relationships/hyperlink" Target="https://www.citruscircuits.org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2.xml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85275" y="1820279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solidFill>
                  <a:srgbClr val="5BE300"/>
                </a:solidFill>
                <a:latin typeface="Quicksand"/>
                <a:ea typeface="Quicksand"/>
                <a:cs typeface="Quicksand"/>
                <a:sym typeface="Quicksand"/>
              </a:rPr>
              <a:t>Citrus Circuits </a:t>
            </a:r>
            <a:endParaRPr b="0" sz="3000">
              <a:solidFill>
                <a:srgbClr val="5BE3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solidFill>
                  <a:srgbClr val="5BE300"/>
                </a:solidFill>
                <a:latin typeface="Quicksand"/>
                <a:ea typeface="Quicksand"/>
                <a:cs typeface="Quicksand"/>
                <a:sym typeface="Quicksand"/>
              </a:rPr>
              <a:t>Fall Workshop Series</a:t>
            </a:r>
            <a:endParaRPr b="0" sz="3000">
              <a:solidFill>
                <a:srgbClr val="5BE3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5" name="Google Shape;35;p8"/>
          <p:cNvSpPr txBox="1"/>
          <p:nvPr/>
        </p:nvSpPr>
        <p:spPr>
          <a:xfrm>
            <a:off x="1672050" y="2118750"/>
            <a:ext cx="57999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Promoting DE&amp;I</a:t>
            </a:r>
            <a:endParaRPr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6" name="Google Shape;36;p8"/>
          <p:cNvSpPr txBox="1"/>
          <p:nvPr/>
        </p:nvSpPr>
        <p:spPr>
          <a:xfrm>
            <a:off x="2913000" y="3103675"/>
            <a:ext cx="33180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by Kayla Lee &amp; Olivet Yettou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/>
        </p:nvSpPr>
        <p:spPr>
          <a:xfrm>
            <a:off x="2398200" y="1089025"/>
            <a:ext cx="43476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Our </a:t>
            </a: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DiSTEM History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670050" y="1818575"/>
            <a:ext cx="7803900" cy="22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WiSTEM </a:t>
            </a:r>
            <a:r>
              <a:rPr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(Women in STEM) </a:t>
            </a: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founded 2014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First event: women STEM panel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2018: WiSTEM changed to DiSTEM </a:t>
            </a:r>
            <a:r>
              <a:rPr lang="en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(Diversity in STEM)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Dec 2018 - started WiSE </a:t>
            </a:r>
            <a:r>
              <a:rPr lang="en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(Women in STEM Empowerment) </a:t>
            </a: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events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516300" y="5891800"/>
            <a:ext cx="78039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Wistem - 2014 first event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Series of women panelists at dmg mori conference room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Citrus for change - 2020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Alternative logo designs: buttons, shirts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Fundraisers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Lgbtq+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Partner w/ lgbtq+ in first community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2018: wistem -&gt; distem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Broader inclusivity efforts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/>
        </p:nvSpPr>
        <p:spPr>
          <a:xfrm>
            <a:off x="2551050" y="670050"/>
            <a:ext cx="40419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What we do 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646500" y="1326450"/>
            <a:ext cx="78510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Recruitment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Reaching out to all middle schools in the area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Within the team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○"/>
            </a:pPr>
            <a:r>
              <a:rPr b="1"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Bonding Night</a:t>
            </a: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b="1"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DiSTEMinar</a:t>
            </a: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(Diversity in STEM Seminar) 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Reducing financial barriers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○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Youth program scholarships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○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Covering travel expenses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/>
        </p:nvSpPr>
        <p:spPr>
          <a:xfrm>
            <a:off x="1073100" y="346650"/>
            <a:ext cx="69978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WiSE</a:t>
            </a:r>
            <a:r>
              <a:rPr lang="en" sz="3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: Women in STEM Empowerment</a:t>
            </a: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5588925" y="1146975"/>
            <a:ext cx="3238200" cy="34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Designed to inspire young girls 3rd-8th grade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WiSE Robocamps week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Girl Scout tours at Sac Regional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Expanding to neighboring communities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200" y="1146975"/>
            <a:ext cx="5189171" cy="3461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19"/>
          <p:cNvCxnSpPr/>
          <p:nvPr/>
        </p:nvCxnSpPr>
        <p:spPr>
          <a:xfrm>
            <a:off x="9344175" y="1003050"/>
            <a:ext cx="76965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/>
        </p:nvSpPr>
        <p:spPr>
          <a:xfrm>
            <a:off x="1703350" y="466225"/>
            <a:ext cx="59832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</a:t>
            </a: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upporting</a:t>
            </a: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the LGBTQ+</a:t>
            </a: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Community 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605250" y="1699550"/>
            <a:ext cx="40419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LGBTQ+ of FIRST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Partnership </a:t>
            </a: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began</a:t>
            </a: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in 2021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Bronze Tier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4750" y="2598876"/>
            <a:ext cx="4431801" cy="17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 rotWithShape="1">
          <a:blip r:embed="rId5">
            <a:alphaModFix/>
          </a:blip>
          <a:srcRect b="0" l="0" r="73465" t="0"/>
          <a:stretch/>
        </p:blipFill>
        <p:spPr>
          <a:xfrm>
            <a:off x="615075" y="3368788"/>
            <a:ext cx="1088275" cy="116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/>
        </p:nvSpPr>
        <p:spPr>
          <a:xfrm>
            <a:off x="1295700" y="397500"/>
            <a:ext cx="65526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LGBTQ+ Community Outreach</a:t>
            </a: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639225" y="1806800"/>
            <a:ext cx="40419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Pride month posts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Highlighting notable LGBTQ+ people in STEM 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Pride robot-demos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Davis Phoenix Coalition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1125" y="1173425"/>
            <a:ext cx="3699123" cy="3699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/>
        </p:nvSpPr>
        <p:spPr>
          <a:xfrm>
            <a:off x="1404600" y="397500"/>
            <a:ext cx="63348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LGBTQ+ Outreach Within the Team &amp; FRC  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564200" y="1524425"/>
            <a:ext cx="40419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Pride shirts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Rainbow flag, Trans flag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Partnering with other teams </a:t>
            </a: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Inclusive discussions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Bonding nights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Pronouns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Pins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Slack Profiles  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6100" y="1649575"/>
            <a:ext cx="3901798" cy="260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6" name="Google Shape;146;p23"/>
          <p:cNvCxnSpPr/>
          <p:nvPr/>
        </p:nvCxnSpPr>
        <p:spPr>
          <a:xfrm flipH="1">
            <a:off x="1499350" y="4087350"/>
            <a:ext cx="190500" cy="3333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7" name="Google Shape;147;p23"/>
          <p:cNvCxnSpPr/>
          <p:nvPr/>
        </p:nvCxnSpPr>
        <p:spPr>
          <a:xfrm rot="10800000">
            <a:off x="961312" y="1105149"/>
            <a:ext cx="351000" cy="388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23"/>
          <p:cNvCxnSpPr/>
          <p:nvPr/>
        </p:nvCxnSpPr>
        <p:spPr>
          <a:xfrm>
            <a:off x="7810975" y="3924413"/>
            <a:ext cx="242400" cy="3741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" name="Google Shape;149;p23"/>
          <p:cNvCxnSpPr/>
          <p:nvPr/>
        </p:nvCxnSpPr>
        <p:spPr>
          <a:xfrm flipH="1" rot="10800000">
            <a:off x="7941600" y="1112500"/>
            <a:ext cx="253800" cy="3741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0" name="Google Shape;150;p23"/>
          <p:cNvSpPr txBox="1"/>
          <p:nvPr/>
        </p:nvSpPr>
        <p:spPr>
          <a:xfrm>
            <a:off x="2551050" y="408950"/>
            <a:ext cx="40419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Citrus For</a:t>
            </a: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Change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4425" y="2833038"/>
            <a:ext cx="2549899" cy="14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 rotWithShape="1">
          <a:blip r:embed="rId5">
            <a:alphaModFix/>
          </a:blip>
          <a:srcRect b="5553" l="0" r="0" t="0"/>
          <a:stretch/>
        </p:blipFill>
        <p:spPr>
          <a:xfrm>
            <a:off x="124712" y="1331149"/>
            <a:ext cx="2084825" cy="1399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59361" y="1298023"/>
            <a:ext cx="2227475" cy="146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94388" y="1347963"/>
            <a:ext cx="2084825" cy="136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29599" y="2901827"/>
            <a:ext cx="2084825" cy="1365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42812" y="1332325"/>
            <a:ext cx="2084825" cy="1396837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/>
          <p:nvPr/>
        </p:nvSpPr>
        <p:spPr>
          <a:xfrm>
            <a:off x="254650" y="728975"/>
            <a:ext cx="6327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2021</a:t>
            </a:r>
            <a:endParaRPr sz="16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158" name="Google Shape;158;p23"/>
          <p:cNvCxnSpPr/>
          <p:nvPr/>
        </p:nvCxnSpPr>
        <p:spPr>
          <a:xfrm flipH="1" rot="10800000">
            <a:off x="8195400" y="1118700"/>
            <a:ext cx="948600" cy="132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9" name="Google Shape;159;p23"/>
          <p:cNvCxnSpPr/>
          <p:nvPr/>
        </p:nvCxnSpPr>
        <p:spPr>
          <a:xfrm flipH="1" rot="10800000">
            <a:off x="8053503" y="4270113"/>
            <a:ext cx="780600" cy="90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" name="Google Shape;160;p23"/>
          <p:cNvCxnSpPr/>
          <p:nvPr/>
        </p:nvCxnSpPr>
        <p:spPr>
          <a:xfrm flipH="1" rot="10800000">
            <a:off x="332225" y="1100550"/>
            <a:ext cx="629100" cy="69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1" name="Google Shape;161;p23"/>
          <p:cNvSpPr txBox="1"/>
          <p:nvPr/>
        </p:nvSpPr>
        <p:spPr>
          <a:xfrm>
            <a:off x="8165000" y="728975"/>
            <a:ext cx="780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2020</a:t>
            </a:r>
            <a:endParaRPr sz="16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8164325" y="3924413"/>
            <a:ext cx="780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2022</a:t>
            </a:r>
            <a:endParaRPr sz="16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163" name="Google Shape;163;p23"/>
          <p:cNvCxnSpPr/>
          <p:nvPr/>
        </p:nvCxnSpPr>
        <p:spPr>
          <a:xfrm flipH="1">
            <a:off x="630814" y="4401225"/>
            <a:ext cx="868500" cy="39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4" name="Google Shape;164;p23"/>
          <p:cNvSpPr txBox="1"/>
          <p:nvPr/>
        </p:nvSpPr>
        <p:spPr>
          <a:xfrm flipH="1">
            <a:off x="549332" y="4046525"/>
            <a:ext cx="653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2022</a:t>
            </a:r>
            <a:endParaRPr sz="16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 flipH="1">
            <a:off x="4245469" y="4211525"/>
            <a:ext cx="653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2022</a:t>
            </a:r>
            <a:endParaRPr sz="16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6" name="Google Shape;166;p23"/>
          <p:cNvSpPr txBox="1"/>
          <p:nvPr/>
        </p:nvSpPr>
        <p:spPr>
          <a:xfrm flipH="1">
            <a:off x="2933707" y="1065350"/>
            <a:ext cx="653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2021</a:t>
            </a:r>
            <a:endParaRPr sz="16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7" name="Google Shape;167;p23"/>
          <p:cNvSpPr txBox="1"/>
          <p:nvPr/>
        </p:nvSpPr>
        <p:spPr>
          <a:xfrm flipH="1">
            <a:off x="5310269" y="1016075"/>
            <a:ext cx="653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2021</a:t>
            </a:r>
            <a:endParaRPr sz="16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02425" y="2901813"/>
            <a:ext cx="2084825" cy="1327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/>
          <p:nvPr/>
        </p:nvSpPr>
        <p:spPr>
          <a:xfrm>
            <a:off x="1096350" y="483700"/>
            <a:ext cx="6951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What can we do to make our teams more inclusive? 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670050" y="1776700"/>
            <a:ext cx="7803900" cy="28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Start within the team: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Organize a bonding night 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Target recruitment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Where is the most accessible place in your community?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Support causes team members are interested in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Participate in community events 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Reach out to community groups  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Quicksand"/>
              <a:buChar char="○"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Use social media </a:t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 txBox="1"/>
          <p:nvPr/>
        </p:nvSpPr>
        <p:spPr>
          <a:xfrm>
            <a:off x="1882950" y="1870838"/>
            <a:ext cx="5378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What else can we do?</a:t>
            </a:r>
            <a:endParaRPr sz="4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516300" y="5891800"/>
            <a:ext cx="78039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Wistem - 2014 first event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Series of women panelists at dmg mori conference room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Citrus for change - 2020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Alternative logo designs: buttons, shirts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Fundraisers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Lgbtq+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Partner w/ lgbtq+ in first community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2018: wistem -&gt; distem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Broader inclusivity efforts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1882950" y="2565763"/>
            <a:ext cx="53781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Feel free to share your ideas. </a:t>
            </a:r>
            <a:endParaRPr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/>
          <p:nvPr/>
        </p:nvSpPr>
        <p:spPr>
          <a:xfrm>
            <a:off x="4678675" y="877488"/>
            <a:ext cx="39351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363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Survey!  </a:t>
            </a:r>
            <a:endParaRPr sz="363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4678675" y="1533897"/>
            <a:ext cx="3935100" cy="23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We’d love to hear how your team promotes DE&amp;I: </a:t>
            </a:r>
            <a:r>
              <a:rPr lang="en" sz="2400" u="sng">
                <a:solidFill>
                  <a:srgbClr val="5BE300"/>
                </a:solid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https://forms.gle/DtCWnr84j7vgULDk8</a:t>
            </a:r>
            <a:r>
              <a:rPr lang="en" sz="2400">
                <a:solidFill>
                  <a:srgbClr val="5BE300"/>
                </a:solidFill>
                <a:latin typeface="Quicksand"/>
                <a:ea typeface="Quicksand"/>
                <a:cs typeface="Quicksand"/>
                <a:sym typeface="Quicksand"/>
              </a:rPr>
              <a:t>  </a:t>
            </a:r>
            <a:endParaRPr sz="2400">
              <a:solidFill>
                <a:srgbClr val="5BE3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8" name="Google Shape;188;p26"/>
          <p:cNvSpPr txBox="1"/>
          <p:nvPr/>
        </p:nvSpPr>
        <p:spPr>
          <a:xfrm>
            <a:off x="516300" y="5891800"/>
            <a:ext cx="78039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Wistem - 2014 first event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Series of women panelists at dmg mori conference room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Citrus for change - 2020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Alternative logo designs: buttons, shirts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Fundraisers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Lgbtq+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Partner w/ lgbtq+ in first community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2018: wistem -&gt; distem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Broader inclusivity efforts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89" name="Google Shape;18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625" y="778562"/>
            <a:ext cx="3654750" cy="365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4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/>
        </p:nvSpPr>
        <p:spPr>
          <a:xfrm>
            <a:off x="2551050" y="408950"/>
            <a:ext cx="40419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Table of Contents 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2" name="Google Shape;42;p9"/>
          <p:cNvSpPr txBox="1"/>
          <p:nvPr/>
        </p:nvSpPr>
        <p:spPr>
          <a:xfrm>
            <a:off x="569850" y="1317725"/>
            <a:ext cx="4041900" cy="38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 lnSpcReduction="10000"/>
          </a:bodyPr>
          <a:lstStyle/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●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Definition of dei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5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○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Why it’s important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4" lvl="2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■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Car air bags - everyone contributing -&gt; society for all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●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Talk about our own team - show our percentages (growth)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●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What we do to encourage it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5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○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Recruitment - trying to reach a broad audience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5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○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Lgbtq+ rep (new position)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5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○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Wise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4" lvl="2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■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Robocamps wise week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4" lvl="2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■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Girl scout tours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5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○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Bonding nights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5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○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Disteminar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5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○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Citrus for change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●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What can your team do? First steps to be more diverse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5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○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Targeting recruitment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4" lvl="2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■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recruitment night for minorities (dec)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4" lvl="2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■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We go to english classes as well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4" lvl="2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■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Putting flyers in places of hispanic communities, get flyer in spanish  (not doing this yet)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5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●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Being diverse is not about having a certain percentage of each group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1465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Quicksand"/>
              <a:buChar char="○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Your team </a:t>
            </a: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should reflect</a:t>
            </a: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your community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3" name="Google Shape;43;p9"/>
          <p:cNvSpPr txBox="1"/>
          <p:nvPr/>
        </p:nvSpPr>
        <p:spPr>
          <a:xfrm>
            <a:off x="4611750" y="1317725"/>
            <a:ext cx="4041900" cy="30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Racial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Gender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Socioeconomic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Quicksand"/>
              <a:buChar char="●"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Accessibility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/>
          <p:nvPr/>
        </p:nvSpPr>
        <p:spPr>
          <a:xfrm>
            <a:off x="965250" y="1169250"/>
            <a:ext cx="7213500" cy="28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“</a:t>
            </a:r>
            <a:r>
              <a:rPr lang="en" sz="3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Being diverse is not about having a certain percentage of each group. Your team should reflect your community.” </a:t>
            </a:r>
            <a:endParaRPr sz="3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450850" lvl="0" marL="45720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Quicksand"/>
              <a:buChar char="-"/>
            </a:pPr>
            <a:r>
              <a:rPr lang="en" sz="3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Jenn </a:t>
            </a:r>
            <a:endParaRPr sz="3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95" name="Google Shape;19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1025" y="2872700"/>
            <a:ext cx="1114675" cy="218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0300" y="2872700"/>
            <a:ext cx="765850" cy="7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1775" y="2872700"/>
            <a:ext cx="765850" cy="7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7350" y="4039300"/>
            <a:ext cx="765850" cy="7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1850" y="4095975"/>
            <a:ext cx="765850" cy="7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/>
        </p:nvSpPr>
        <p:spPr>
          <a:xfrm>
            <a:off x="2551050" y="672050"/>
            <a:ext cx="40419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Resources 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670050" y="1328450"/>
            <a:ext cx="7803900" cy="29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LGBTQ+ of FIRST </a:t>
            </a:r>
            <a:r>
              <a:rPr lang="en" sz="1800" u="sng">
                <a:solidFill>
                  <a:srgbClr val="5BE300"/>
                </a:solid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https://lgbtqoffirst.weebly.com/</a:t>
            </a: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NAMI </a:t>
            </a:r>
            <a:r>
              <a:rPr lang="en" sz="1800" u="sng">
                <a:solidFill>
                  <a:srgbClr val="5BE300"/>
                </a:solidFill>
                <a:latin typeface="Quicksand"/>
                <a:ea typeface="Quicksand"/>
                <a:cs typeface="Quicksand"/>
                <a:sym typeface="Quicksan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https://www.nami.org/findsupport</a:t>
            </a: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Visit our website: </a:t>
            </a:r>
            <a:r>
              <a:rPr lang="en" sz="1800" u="sng">
                <a:solidFill>
                  <a:srgbClr val="5BE300"/>
                </a:solidFill>
                <a:latin typeface="Quicksand"/>
                <a:ea typeface="Quicksand"/>
                <a:cs typeface="Quicksand"/>
                <a:sym typeface="Quicksan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https://www.citruscircuits.org/</a:t>
            </a: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Hotlines: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Trevor project: </a:t>
            </a:r>
            <a:r>
              <a:rPr lang="en" sz="2400">
                <a:solidFill>
                  <a:srgbClr val="5BE300"/>
                </a:solidFill>
                <a:latin typeface="Quicksand"/>
                <a:ea typeface="Quicksand"/>
                <a:cs typeface="Quicksand"/>
                <a:sym typeface="Quicksand"/>
              </a:rPr>
              <a:t>(866) 488-7386</a:t>
            </a:r>
            <a:endParaRPr sz="2400">
              <a:solidFill>
                <a:srgbClr val="5BE3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Suicide and Crisis Lifeline: </a:t>
            </a:r>
            <a:r>
              <a:rPr lang="en" sz="2400">
                <a:solidFill>
                  <a:srgbClr val="5BE300"/>
                </a:solidFill>
                <a:latin typeface="Quicksand"/>
                <a:ea typeface="Quicksand"/>
                <a:cs typeface="Quicksand"/>
                <a:sym typeface="Quicksand"/>
              </a:rPr>
              <a:t>988</a:t>
            </a:r>
            <a:endParaRPr sz="2400">
              <a:solidFill>
                <a:srgbClr val="5BE3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Online chat: (800) 203-8255</a:t>
            </a:r>
            <a:endParaRPr sz="24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Trans Lifeline: </a:t>
            </a:r>
            <a:r>
              <a:rPr lang="en" sz="2400">
                <a:solidFill>
                  <a:srgbClr val="5BE300"/>
                </a:solidFill>
                <a:latin typeface="Quicksand"/>
                <a:ea typeface="Quicksand"/>
                <a:cs typeface="Quicksand"/>
                <a:sym typeface="Quicksand"/>
              </a:rPr>
              <a:t>(877) 565-8860</a:t>
            </a:r>
            <a:endParaRPr sz="2400">
              <a:solidFill>
                <a:srgbClr val="5BE3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516300" y="5891800"/>
            <a:ext cx="78039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Wistem - 2014 first event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Series of women panelists at dmg mori conference room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Citrus for change - 2020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Alternative logo designs: buttons, shirts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Fundraisers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Lgbtq+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Partner w/ lgbtq+ in first community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2018: wistem -&gt; distem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Broader inclusivity efforts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/>
          <p:nvPr/>
        </p:nvSpPr>
        <p:spPr>
          <a:xfrm>
            <a:off x="4999775" y="619850"/>
            <a:ext cx="3588300" cy="3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We’d love to get your feedback! 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Fall Workshop Post-Event Survey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12" name="Google Shape;21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8825" y="775187"/>
            <a:ext cx="3588300" cy="3593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29"/>
          <p:cNvCxnSpPr/>
          <p:nvPr/>
        </p:nvCxnSpPr>
        <p:spPr>
          <a:xfrm>
            <a:off x="5105225" y="2412650"/>
            <a:ext cx="3166500" cy="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/>
          <p:nvPr>
            <p:ph type="title"/>
          </p:nvPr>
        </p:nvSpPr>
        <p:spPr>
          <a:xfrm>
            <a:off x="485275" y="1820279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solidFill>
                  <a:srgbClr val="5BE300"/>
                </a:solidFill>
                <a:latin typeface="Quicksand"/>
                <a:ea typeface="Quicksand"/>
                <a:cs typeface="Quicksand"/>
                <a:sym typeface="Quicksand"/>
              </a:rPr>
              <a:t>Citrus Circuits </a:t>
            </a:r>
            <a:endParaRPr b="0" sz="3000">
              <a:solidFill>
                <a:srgbClr val="5BE3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solidFill>
                  <a:srgbClr val="5BE300"/>
                </a:solidFill>
                <a:latin typeface="Quicksand"/>
                <a:ea typeface="Quicksand"/>
                <a:cs typeface="Quicksand"/>
                <a:sym typeface="Quicksand"/>
              </a:rPr>
              <a:t>Fall Workshop Series</a:t>
            </a:r>
            <a:endParaRPr b="0" sz="3000">
              <a:solidFill>
                <a:srgbClr val="5BE3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9" name="Google Shape;219;p30"/>
          <p:cNvSpPr txBox="1"/>
          <p:nvPr/>
        </p:nvSpPr>
        <p:spPr>
          <a:xfrm>
            <a:off x="1450350" y="2118750"/>
            <a:ext cx="62433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distem@citruscircuits.org</a:t>
            </a:r>
            <a:endParaRPr sz="41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0" name="Google Shape;220;p30"/>
          <p:cNvSpPr txBox="1"/>
          <p:nvPr/>
        </p:nvSpPr>
        <p:spPr>
          <a:xfrm>
            <a:off x="1686000" y="3024750"/>
            <a:ext cx="5772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Thank you, and please join our LGBTQ+ gathering from 8 to 9 pm!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/>
        </p:nvSpPr>
        <p:spPr>
          <a:xfrm>
            <a:off x="2551050" y="408950"/>
            <a:ext cx="40419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9" name="Google Shape;49;p10"/>
          <p:cNvSpPr txBox="1"/>
          <p:nvPr/>
        </p:nvSpPr>
        <p:spPr>
          <a:xfrm>
            <a:off x="670050" y="1065350"/>
            <a:ext cx="78039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t/>
            </a: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0" name="Google Shape;50;p10"/>
          <p:cNvSpPr txBox="1"/>
          <p:nvPr/>
        </p:nvSpPr>
        <p:spPr>
          <a:xfrm>
            <a:off x="516300" y="5891800"/>
            <a:ext cx="78039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Wistem - 2014 first event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Series of women panelists at dmg mori conference room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Citrus for change - 2020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Alternative logo designs: buttons, shirts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Fundraisers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Lgbtq+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Partner w/ lgbtq+ in first community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2018: wistem -&gt; distem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Broader inclusivity efforts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4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/>
        </p:nvSpPr>
        <p:spPr>
          <a:xfrm>
            <a:off x="2551050" y="418913"/>
            <a:ext cx="40419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What is </a:t>
            </a:r>
            <a:r>
              <a:rPr b="1"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DE&amp;I</a:t>
            </a: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? 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6" name="Google Shape;56;p11"/>
          <p:cNvSpPr txBox="1"/>
          <p:nvPr/>
        </p:nvSpPr>
        <p:spPr>
          <a:xfrm>
            <a:off x="592050" y="1075325"/>
            <a:ext cx="43716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Diversity: </a:t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“the practice or quality of including or involving people from a </a:t>
            </a:r>
            <a:r>
              <a:rPr b="1" lang="en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range of different social and ethnic backgrounds</a:t>
            </a:r>
            <a:r>
              <a:rPr lang="en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and of </a:t>
            </a:r>
            <a:r>
              <a:rPr b="1" lang="en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different genders, sexual orientations, etc</a:t>
            </a:r>
            <a:r>
              <a:rPr lang="en" sz="1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.” (Oxford Languages)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7" name="Google Shape;57;p11"/>
          <p:cNvSpPr txBox="1"/>
          <p:nvPr/>
        </p:nvSpPr>
        <p:spPr>
          <a:xfrm>
            <a:off x="4963550" y="1075325"/>
            <a:ext cx="36408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Inclusion:  </a:t>
            </a:r>
            <a:endParaRPr sz="24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“the practice or policy of </a:t>
            </a:r>
            <a:r>
              <a:rPr b="1"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providing equal access to opportunities and resources</a:t>
            </a:r>
            <a:r>
              <a:rPr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for people who might otherwise be excluded or marginalized, such as those who have physical or intellectual disabilities and members of other minority groups.”  (Oxford Languages) </a:t>
            </a:r>
            <a:endParaRPr sz="16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 txBox="1"/>
          <p:nvPr/>
        </p:nvSpPr>
        <p:spPr>
          <a:xfrm>
            <a:off x="592050" y="3353225"/>
            <a:ext cx="4371600" cy="14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Equity: </a:t>
            </a:r>
            <a:endParaRPr sz="24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"Recognizes that each person has </a:t>
            </a:r>
            <a:r>
              <a:rPr b="1"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different circumstances</a:t>
            </a:r>
            <a:r>
              <a:rPr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and allocates the exact resources and opportunities needed to </a:t>
            </a:r>
            <a:r>
              <a:rPr b="1"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reach an</a:t>
            </a:r>
            <a:r>
              <a:rPr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b="1"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equal outcome</a:t>
            </a:r>
            <a:r>
              <a:rPr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.” (George Washington University)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/>
        </p:nvSpPr>
        <p:spPr>
          <a:xfrm>
            <a:off x="2551050" y="418913"/>
            <a:ext cx="40419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What is </a:t>
            </a:r>
            <a:r>
              <a:rPr b="1"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DE&amp;I</a:t>
            </a: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? 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4" name="Google Shape;64;p12"/>
          <p:cNvSpPr/>
          <p:nvPr/>
        </p:nvSpPr>
        <p:spPr>
          <a:xfrm>
            <a:off x="584750" y="1134425"/>
            <a:ext cx="4162200" cy="1597800"/>
          </a:xfrm>
          <a:prstGeom prst="roundRect">
            <a:avLst>
              <a:gd fmla="val 16667" name="adj"/>
            </a:avLst>
          </a:prstGeom>
          <a:solidFill>
            <a:srgbClr val="EF476F"/>
          </a:solidFill>
          <a:ln cap="flat" cmpd="sng" w="114300">
            <a:solidFill>
              <a:srgbClr val="EF47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Diversity </a:t>
            </a:r>
            <a:endParaRPr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“The practice or quality of including or involving people from a </a:t>
            </a:r>
            <a:r>
              <a:rPr b="1" lang="en" sz="15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range of different social and ethnic backgrounds</a:t>
            </a:r>
            <a:r>
              <a:rPr lang="en" sz="15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and of </a:t>
            </a:r>
            <a:r>
              <a:rPr b="1" lang="en" sz="15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different genders, sexual orientations, etc</a:t>
            </a:r>
            <a:r>
              <a:rPr lang="en" sz="15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.” </a:t>
            </a:r>
            <a:r>
              <a:rPr lang="en" sz="12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(Oxford Languages)</a:t>
            </a:r>
            <a:r>
              <a:rPr lang="en" sz="15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5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2"/>
          <p:cNvSpPr/>
          <p:nvPr/>
        </p:nvSpPr>
        <p:spPr>
          <a:xfrm>
            <a:off x="584750" y="2946300"/>
            <a:ext cx="4162200" cy="1597800"/>
          </a:xfrm>
          <a:prstGeom prst="roundRect">
            <a:avLst>
              <a:gd fmla="val 16667" name="adj"/>
            </a:avLst>
          </a:prstGeom>
          <a:solidFill>
            <a:srgbClr val="FFD166"/>
          </a:solidFill>
          <a:ln cap="flat" cmpd="sng" w="114300">
            <a:solidFill>
              <a:srgbClr val="FFD1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Equity</a:t>
            </a: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"Recognizes that each person has </a:t>
            </a:r>
            <a:r>
              <a:rPr b="1" lang="en" sz="15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different circumstances</a:t>
            </a:r>
            <a:r>
              <a:rPr lang="en" sz="15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and allocates the exact resources and opportunities needed to </a:t>
            </a:r>
            <a:r>
              <a:rPr b="1" lang="en" sz="15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reach an</a:t>
            </a:r>
            <a:r>
              <a:rPr lang="en" sz="15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b="1" lang="en" sz="15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equal outcome</a:t>
            </a:r>
            <a:r>
              <a:rPr lang="en" sz="15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.” </a:t>
            </a:r>
            <a:r>
              <a:rPr lang="en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(George Washington University)</a:t>
            </a:r>
            <a:r>
              <a:rPr lang="en" sz="15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66" name="Google Shape;66;p12"/>
          <p:cNvSpPr/>
          <p:nvPr/>
        </p:nvSpPr>
        <p:spPr>
          <a:xfrm>
            <a:off x="5054450" y="1134425"/>
            <a:ext cx="3514200" cy="3041700"/>
          </a:xfrm>
          <a:prstGeom prst="roundRect">
            <a:avLst>
              <a:gd fmla="val 16667" name="adj"/>
            </a:avLst>
          </a:prstGeom>
          <a:solidFill>
            <a:srgbClr val="118AB2"/>
          </a:solidFill>
          <a:ln cap="flat" cmpd="sng" w="114300">
            <a:solidFill>
              <a:srgbClr val="118A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Inclusion</a:t>
            </a:r>
            <a:r>
              <a:rPr lang="en" sz="24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 </a:t>
            </a:r>
            <a:endParaRPr sz="24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“The practice or policy of </a:t>
            </a:r>
            <a:r>
              <a:rPr b="1"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providing equal access to opportunities and resources</a:t>
            </a:r>
            <a:r>
              <a:rPr lang="en" sz="16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for people who might otherwise be excluded or marginalized, such as those who have physical or intellectual disabilities and members of other minority groups.” </a:t>
            </a:r>
            <a:r>
              <a:rPr lang="en" sz="12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(Oxford Languages) </a:t>
            </a:r>
            <a:endParaRPr sz="12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/>
          <p:nvPr/>
        </p:nvSpPr>
        <p:spPr>
          <a:xfrm>
            <a:off x="2551050" y="408950"/>
            <a:ext cx="40419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2" name="Google Shape;72;p13"/>
          <p:cNvSpPr txBox="1"/>
          <p:nvPr/>
        </p:nvSpPr>
        <p:spPr>
          <a:xfrm>
            <a:off x="516300" y="5891800"/>
            <a:ext cx="78039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Wistem - 2014 first event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Series of women panelists at dmg mori conference room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Citrus for change - 2020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Alternative logo designs: buttons, shirts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Fundraisers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Lgbtq+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Partner w/ lgbtq+ in first community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●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2018: wistem -&gt; distem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○"/>
            </a:pPr>
            <a:r>
              <a:rPr lang="en" sz="24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Broader inclusivity efforts </a:t>
            </a:r>
            <a:endParaRPr sz="240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73" name="Google Shape;7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875" y="1920438"/>
            <a:ext cx="2726576" cy="203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8700" y="1920438"/>
            <a:ext cx="2726576" cy="203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3525" y="1920440"/>
            <a:ext cx="2726576" cy="203043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/>
          <p:nvPr/>
        </p:nvSpPr>
        <p:spPr>
          <a:xfrm>
            <a:off x="2359800" y="896725"/>
            <a:ext cx="44244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Equality</a:t>
            </a: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vs </a:t>
            </a:r>
            <a:r>
              <a:rPr b="1"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Equity</a:t>
            </a:r>
            <a:endParaRPr b="1"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/>
          <p:nvPr/>
        </p:nvSpPr>
        <p:spPr>
          <a:xfrm>
            <a:off x="1702200" y="408950"/>
            <a:ext cx="57396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Why is this important? 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670050" y="1065350"/>
            <a:ext cx="78039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83" name="Google Shape;8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7050" y="1197400"/>
            <a:ext cx="5169900" cy="34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 txBox="1"/>
          <p:nvPr/>
        </p:nvSpPr>
        <p:spPr>
          <a:xfrm>
            <a:off x="9849475" y="1301375"/>
            <a:ext cx="2529900" cy="30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Everyone should contribute for a society for all </a:t>
            </a:r>
            <a:endParaRPr sz="24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/>
        </p:nvSpPr>
        <p:spPr>
          <a:xfrm>
            <a:off x="2551050" y="408950"/>
            <a:ext cx="40419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Our team 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670050" y="1065350"/>
            <a:ext cx="78039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91" name="Google Shape;91;p15" title="Chart"/>
          <p:cNvPicPr preferRelativeResize="0"/>
          <p:nvPr/>
        </p:nvPicPr>
        <p:blipFill rotWithShape="1">
          <a:blip r:embed="rId4">
            <a:alphaModFix/>
          </a:blip>
          <a:srcRect b="4516" l="0" r="0" t="0"/>
          <a:stretch/>
        </p:blipFill>
        <p:spPr>
          <a:xfrm>
            <a:off x="1335275" y="954150"/>
            <a:ext cx="6473451" cy="382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/>
        </p:nvSpPr>
        <p:spPr>
          <a:xfrm>
            <a:off x="2551050" y="408950"/>
            <a:ext cx="40419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Our team </a:t>
            </a:r>
            <a:endParaRPr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670050" y="1065350"/>
            <a:ext cx="7803900" cy="3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98" name="Google Shape;98;p16" title="Chart"/>
          <p:cNvPicPr preferRelativeResize="0"/>
          <p:nvPr/>
        </p:nvPicPr>
        <p:blipFill rotWithShape="1">
          <a:blip r:embed="rId4">
            <a:alphaModFix/>
          </a:blip>
          <a:srcRect b="4516" l="0" r="0" t="0"/>
          <a:stretch/>
        </p:blipFill>
        <p:spPr>
          <a:xfrm>
            <a:off x="1335275" y="954150"/>
            <a:ext cx="6473451" cy="382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