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5143500" cx="9144000"/>
  <p:notesSz cx="6858000" cy="9144000"/>
  <p:embeddedFontLst>
    <p:embeddedFont>
      <p:font typeface="Quicksand"/>
      <p:regular r:id="rId39"/>
      <p:bold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Matt Golman"/>
  <p:cmAuthor clrIdx="1" id="1" initials="" lastIdx="2" name="Yi Zhang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Quicksand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Quicksand-regular.fntdata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10-25T17:52:04.152">
    <p:pos x="582" y="686"/>
    <p:text>People like concrete advice like this. You might want to move this to its own slide along with 1 more drill. I've got another one you can use if you need a second example.</p:text>
  </p:cm>
  <p:cm authorId="1" idx="1" dt="2023-10-25T17:52:04.152">
    <p:pos x="582" y="686"/>
    <p:text>Sure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3-10-25T17:28:30.728">
    <p:pos x="582" y="734"/>
    <p:text>When presenting, add a note that your hardware/mech team needs to be on-board with fixing failure modes, not just adding bandaids. Not every team gets this and it causes problems.</p:text>
  </p:cm>
  <p:cm authorId="1" idx="2" dt="2023-10-25T17:28:30.728">
    <p:pos x="582" y="734"/>
    <p:text>👍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24fbb033f34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Google Shape;32;g24fbb033f34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947e8b38b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947e8b38b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92229b5aa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92229b5aa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947897abe3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947897abe3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5015e0e4d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5015e0e4d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92229b5aa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92229b5aa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92229b5aa8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92229b5aa8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92229b5aa8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92229b5aa8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5cd34f5341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5cd34f5341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92229b5aa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92229b5aa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947897abe3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947897abe3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24fbb033f34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Google Shape;39;g24fbb033f34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94438c057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94438c057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5cd34f5341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5cd34f5341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92229b5aa8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92229b5aa8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92229b5aa8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92229b5aa8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5015e0e4d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5015e0e4d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5015e0e4df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5015e0e4d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5015e0e4df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5015e0e4df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5015e0e4df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5015e0e4df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5cd0e1749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5cd0e1749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5cd0e1749c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5cd0e1749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2947897abe3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2947897abe3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5cd34f534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5cd34f534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5d174cae3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5d174cae3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4fbb033f34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4fbb033f34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4fbb033f34_0_2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" name="Google Shape;51;g24fbb033f34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4fbb033f34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4fbb033f34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9220f853a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9220f853a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92229b5aa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92229b5aa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94438c057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94438c057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9220f853a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9220f853a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685800" y="2840054"/>
            <a:ext cx="7772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2" type="body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300">
                <a:solidFill>
                  <a:schemeClr val="dk1"/>
                </a:solidFill>
              </a:defRPr>
            </a:lvl1pPr>
            <a:lvl2pPr lvl="1" rtl="0" algn="r">
              <a:buNone/>
              <a:defRPr sz="1300">
                <a:solidFill>
                  <a:schemeClr val="dk1"/>
                </a:solidFill>
              </a:defRPr>
            </a:lvl2pPr>
            <a:lvl3pPr lvl="2" rtl="0" algn="r">
              <a:buNone/>
              <a:defRPr sz="1300">
                <a:solidFill>
                  <a:schemeClr val="dk1"/>
                </a:solidFill>
              </a:defRPr>
            </a:lvl3pPr>
            <a:lvl4pPr lvl="3" rtl="0" algn="r">
              <a:buNone/>
              <a:defRPr sz="1300">
                <a:solidFill>
                  <a:schemeClr val="dk1"/>
                </a:solidFill>
              </a:defRPr>
            </a:lvl4pPr>
            <a:lvl5pPr lvl="4" rtl="0" algn="r">
              <a:buNone/>
              <a:defRPr sz="1300">
                <a:solidFill>
                  <a:schemeClr val="dk1"/>
                </a:solidFill>
              </a:defRPr>
            </a:lvl5pPr>
            <a:lvl6pPr lvl="5" rtl="0" algn="r">
              <a:buNone/>
              <a:defRPr sz="1300">
                <a:solidFill>
                  <a:schemeClr val="dk1"/>
                </a:solidFill>
              </a:defRPr>
            </a:lvl6pPr>
            <a:lvl7pPr lvl="6" rtl="0" algn="r">
              <a:buNone/>
              <a:defRPr sz="1300">
                <a:solidFill>
                  <a:schemeClr val="dk1"/>
                </a:solidFill>
              </a:defRPr>
            </a:lvl7pPr>
            <a:lvl8pPr lvl="7" rtl="0" algn="r">
              <a:buNone/>
              <a:defRPr sz="1300">
                <a:solidFill>
                  <a:schemeClr val="dk1"/>
                </a:solidFill>
              </a:defRPr>
            </a:lvl8pPr>
            <a:lvl9pPr lvl="8" rtl="0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comments" Target="../comments/comment1.xml"/><Relationship Id="rId4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comments" Target="../comments/comment2.xml"/><Relationship Id="rId4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hyperlink" Target="https://docs.google.com/document/d/1-xYOaBAf5ELaek3ocAybyInYXpXcF_S2NKx17-byxgY/edit?usp=sharing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25.gif"/><Relationship Id="rId5" Type="http://schemas.openxmlformats.org/officeDocument/2006/relationships/image" Target="../media/image24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85275" y="1820279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solidFill>
                  <a:srgbClr val="5BE300"/>
                </a:solidFill>
                <a:latin typeface="Quicksand"/>
                <a:ea typeface="Quicksand"/>
                <a:cs typeface="Quicksand"/>
                <a:sym typeface="Quicksand"/>
              </a:rPr>
              <a:t>Citrus Circuits </a:t>
            </a:r>
            <a:endParaRPr b="0" sz="3000">
              <a:solidFill>
                <a:srgbClr val="5BE3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solidFill>
                  <a:srgbClr val="5BE300"/>
                </a:solidFill>
                <a:latin typeface="Quicksand"/>
                <a:ea typeface="Quicksand"/>
                <a:cs typeface="Quicksand"/>
                <a:sym typeface="Quicksand"/>
              </a:rPr>
              <a:t>Fall Workshop Series</a:t>
            </a:r>
            <a:endParaRPr b="0" sz="3000">
              <a:solidFill>
                <a:srgbClr val="5BE3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5" name="Google Shape;35;p8"/>
          <p:cNvSpPr txBox="1"/>
          <p:nvPr/>
        </p:nvSpPr>
        <p:spPr>
          <a:xfrm>
            <a:off x="1672050" y="2118750"/>
            <a:ext cx="57999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Effective </a:t>
            </a:r>
            <a:r>
              <a:rPr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Driving</a:t>
            </a:r>
            <a:endParaRPr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6" name="Google Shape;36;p8"/>
          <p:cNvSpPr txBox="1"/>
          <p:nvPr/>
        </p:nvSpPr>
        <p:spPr>
          <a:xfrm>
            <a:off x="3279300" y="3143650"/>
            <a:ext cx="25854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by Yi Zhang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7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/>
        </p:nvSpPr>
        <p:spPr>
          <a:xfrm>
            <a:off x="1450350" y="2042550"/>
            <a:ext cx="62433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Build Season</a:t>
            </a:r>
            <a:endParaRPr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/>
        </p:nvSpPr>
        <p:spPr>
          <a:xfrm>
            <a:off x="1498800" y="431700"/>
            <a:ext cx="61464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Step Zero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925050" y="1242400"/>
            <a:ext cx="52563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Quicksand"/>
              <a:buChar char="●"/>
            </a:pPr>
            <a:r>
              <a:rPr lang="en" sz="22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Build a robot that’s drivable</a:t>
            </a:r>
            <a:endParaRPr sz="22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683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Quicksand"/>
              <a:buChar char="●"/>
            </a:pPr>
            <a:r>
              <a:rPr lang="en" sz="22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Low CG</a:t>
            </a:r>
            <a:endParaRPr sz="22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683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Quicksand"/>
              <a:buChar char="●"/>
            </a:pPr>
            <a:r>
              <a:rPr lang="en" sz="22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Easy </a:t>
            </a:r>
            <a:r>
              <a:rPr lang="en" sz="22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acquisition</a:t>
            </a:r>
            <a:r>
              <a:rPr lang="en" sz="22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zones</a:t>
            </a:r>
            <a:endParaRPr sz="22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683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Quicksand"/>
              <a:buChar char="●"/>
            </a:pPr>
            <a:r>
              <a:rPr lang="en" sz="22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Centering Intake</a:t>
            </a:r>
            <a:endParaRPr sz="22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683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Quicksand"/>
              <a:buChar char="●"/>
            </a:pPr>
            <a:r>
              <a:rPr lang="en" sz="22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(Optional) Automation</a:t>
            </a:r>
            <a:endParaRPr sz="22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0750" y="1926075"/>
            <a:ext cx="3372576" cy="186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/>
        </p:nvSpPr>
        <p:spPr>
          <a:xfrm>
            <a:off x="1498800" y="431700"/>
            <a:ext cx="61464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Callout Plan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925050" y="1242400"/>
            <a:ext cx="52563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Standardize names for important locations</a:t>
            </a:r>
            <a:endParaRPr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icksand"/>
              <a:buChar char="●"/>
            </a:pPr>
            <a:r>
              <a:rPr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Entire drive team should agree on naming</a:t>
            </a:r>
            <a:endParaRPr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icksand"/>
              <a:buChar char="●"/>
            </a:pPr>
            <a:r>
              <a:rPr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Examples:</a:t>
            </a:r>
            <a:endParaRPr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icksand"/>
              <a:buChar char="○"/>
            </a:pPr>
            <a:r>
              <a:rPr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2021 Trench/Rendezvous </a:t>
            </a:r>
            <a:endParaRPr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icksand"/>
              <a:buChar char="○"/>
            </a:pPr>
            <a:r>
              <a:rPr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2022 Clock system</a:t>
            </a:r>
            <a:endParaRPr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icksand"/>
              <a:buChar char="○"/>
            </a:pPr>
            <a:r>
              <a:rPr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2023 Grid numbering</a:t>
            </a:r>
            <a:endParaRPr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272700" y="1478775"/>
            <a:ext cx="2370251" cy="206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/>
        </p:nvSpPr>
        <p:spPr>
          <a:xfrm>
            <a:off x="7218888" y="1438150"/>
            <a:ext cx="4779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</a:t>
            </a:r>
            <a:endParaRPr/>
          </a:p>
        </p:txBody>
      </p:sp>
      <p:sp>
        <p:nvSpPr>
          <p:cNvPr id="114" name="Google Shape;114;p20"/>
          <p:cNvSpPr txBox="1"/>
          <p:nvPr/>
        </p:nvSpPr>
        <p:spPr>
          <a:xfrm>
            <a:off x="7345063" y="3133675"/>
            <a:ext cx="4779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/>
          </a:p>
        </p:txBody>
      </p:sp>
      <p:sp>
        <p:nvSpPr>
          <p:cNvPr id="115" name="Google Shape;115;p20"/>
          <p:cNvSpPr txBox="1"/>
          <p:nvPr/>
        </p:nvSpPr>
        <p:spPr>
          <a:xfrm>
            <a:off x="8103338" y="2265600"/>
            <a:ext cx="4779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116" name="Google Shape;116;p20"/>
          <p:cNvSpPr txBox="1"/>
          <p:nvPr/>
        </p:nvSpPr>
        <p:spPr>
          <a:xfrm>
            <a:off x="6506688" y="2265600"/>
            <a:ext cx="4779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/>
        </p:nvSpPr>
        <p:spPr>
          <a:xfrm>
            <a:off x="1498800" y="431700"/>
            <a:ext cx="61464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Control Scheme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925050" y="1166200"/>
            <a:ext cx="52593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Use a high quality gamepad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Work with software and drive team to come up with a button map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Try to keep thumbs free to stay on joysticks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Probably dial down your rotation stick sensitivity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Operator is more flexible, use whatever works for you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5925" y="1400949"/>
            <a:ext cx="2066400" cy="22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675" y="820600"/>
            <a:ext cx="7457051" cy="327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/>
        </p:nvSpPr>
        <p:spPr>
          <a:xfrm>
            <a:off x="919800" y="431700"/>
            <a:ext cx="73044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Designing Drills: Drivetrain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4" name="Google Shape;134;p23"/>
          <p:cNvSpPr txBox="1"/>
          <p:nvPr/>
        </p:nvSpPr>
        <p:spPr>
          <a:xfrm>
            <a:off x="925050" y="1090000"/>
            <a:ext cx="41976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Focus on getting comfortable controlling the drivetrain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Start slow and smooth, speed up gradually over time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Turning while moving is super important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1425" y="1190625"/>
            <a:ext cx="2280925" cy="320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4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/>
          <p:nvPr/>
        </p:nvSpPr>
        <p:spPr>
          <a:xfrm>
            <a:off x="919800" y="431700"/>
            <a:ext cx="73044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Example </a:t>
            </a: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Drills: Drivetrain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41" name="Google Shape;141;p24"/>
          <p:cNvSpPr txBox="1"/>
          <p:nvPr/>
        </p:nvSpPr>
        <p:spPr>
          <a:xfrm>
            <a:off x="925050" y="1090000"/>
            <a:ext cx="73044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Chair drill</a:t>
            </a:r>
            <a:endParaRPr sz="20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Char char="○"/>
            </a:pPr>
            <a:r>
              <a:rPr lang="en" sz="2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Put chair on field, drive in circles around chair with one side of the robot tracking the chair</a:t>
            </a:r>
            <a:endParaRPr sz="20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Char char="○"/>
            </a:pPr>
            <a:r>
              <a:rPr lang="en" sz="2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Should be one continuous motion, no stopping and starting</a:t>
            </a:r>
            <a:endParaRPr sz="20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Cone Slalom</a:t>
            </a:r>
            <a:endParaRPr sz="20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Char char="○"/>
            </a:pPr>
            <a:r>
              <a:rPr lang="en" sz="2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Make rows of cones</a:t>
            </a:r>
            <a:endParaRPr sz="20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Char char="○"/>
            </a:pPr>
            <a:r>
              <a:rPr lang="en" sz="2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Weave in between cones while spinning robot</a:t>
            </a:r>
            <a:endParaRPr sz="20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4">
            <a:alphaModFix/>
          </a:blip>
          <a:stretch>
            <a:fillRect/>
          </a:stretch>
        </a:blip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/>
        </p:nvSpPr>
        <p:spPr>
          <a:xfrm>
            <a:off x="919800" y="431700"/>
            <a:ext cx="73044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Designing Drills: Key Actions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47" name="Google Shape;147;p25"/>
          <p:cNvSpPr txBox="1"/>
          <p:nvPr/>
        </p:nvSpPr>
        <p:spPr>
          <a:xfrm>
            <a:off x="925050" y="1166200"/>
            <a:ext cx="73044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Quicksand"/>
              <a:buChar char="●"/>
            </a:pPr>
            <a:r>
              <a:rPr lang="en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Identify key actions in game</a:t>
            </a:r>
            <a:endParaRPr sz="19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Quicksand"/>
              <a:buChar char="○"/>
            </a:pPr>
            <a:r>
              <a:rPr lang="en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2022: Picking up cargo</a:t>
            </a:r>
            <a:endParaRPr sz="19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Quicksand"/>
              <a:buChar char="○"/>
            </a:pPr>
            <a:r>
              <a:rPr lang="en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2023: Loading from substation, placing game pieces, picking up game pieces from midfield</a:t>
            </a:r>
            <a:endParaRPr sz="19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Quicksand"/>
              <a:buChar char="●"/>
            </a:pPr>
            <a:r>
              <a:rPr lang="en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Good drills should be:</a:t>
            </a:r>
            <a:endParaRPr sz="19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Quicksand"/>
              <a:buChar char="○"/>
            </a:pPr>
            <a:r>
              <a:rPr lang="en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Isolated</a:t>
            </a:r>
            <a:endParaRPr sz="19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Quicksand"/>
              <a:buChar char="○"/>
            </a:pPr>
            <a:r>
              <a:rPr lang="en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Time limited</a:t>
            </a:r>
            <a:endParaRPr sz="19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Quicksand"/>
              <a:buChar char="○"/>
            </a:pPr>
            <a:r>
              <a:rPr lang="en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Scorable</a:t>
            </a:r>
            <a:endParaRPr sz="19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Quicksand"/>
              <a:buChar char="●"/>
            </a:pPr>
            <a:r>
              <a:rPr lang="en" sz="19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Don’t be afraid of breaking the robot!</a:t>
            </a:r>
            <a:endParaRPr sz="19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/>
        </p:nvSpPr>
        <p:spPr>
          <a:xfrm>
            <a:off x="919800" y="431700"/>
            <a:ext cx="73044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Running Drills</a:t>
            </a: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: Key Actions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3" name="Google Shape;153;p26"/>
          <p:cNvSpPr txBox="1"/>
          <p:nvPr/>
        </p:nvSpPr>
        <p:spPr>
          <a:xfrm>
            <a:off x="925050" y="1242400"/>
            <a:ext cx="52791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Quicksand"/>
              <a:buChar char="●"/>
            </a:pPr>
            <a:r>
              <a:rPr lang="en" sz="19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Use field elements to align when you can</a:t>
            </a:r>
            <a:endParaRPr sz="19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Quicksand"/>
              <a:buChar char="●"/>
            </a:pPr>
            <a:r>
              <a:rPr lang="en" sz="19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Write down scores for every run</a:t>
            </a:r>
            <a:endParaRPr sz="19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92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Quicksand"/>
              <a:buChar char="○"/>
            </a:pPr>
            <a:r>
              <a:rPr lang="en" sz="19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Video is even better</a:t>
            </a:r>
            <a:endParaRPr sz="19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Quicksand"/>
              <a:buChar char="●"/>
            </a:pPr>
            <a:r>
              <a:rPr lang="en" sz="19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Start slow and smooth, speed up gradually</a:t>
            </a:r>
            <a:endParaRPr sz="19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92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Quicksand"/>
              <a:buChar char="○"/>
            </a:pPr>
            <a:r>
              <a:rPr lang="en" sz="19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No “choppiness”</a:t>
            </a:r>
            <a:endParaRPr sz="19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54" name="Google Shape;15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1075" y="1890000"/>
            <a:ext cx="2635050" cy="1973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/>
          <p:nvPr/>
        </p:nvSpPr>
        <p:spPr>
          <a:xfrm>
            <a:off x="965250" y="1964800"/>
            <a:ext cx="7213500" cy="7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4"/>
              </a:rPr>
              <a:t>outline</a:t>
            </a:r>
            <a:endParaRPr sz="3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7"/>
          <p:cNvPicPr preferRelativeResize="0"/>
          <p:nvPr/>
        </p:nvPicPr>
        <p:blipFill rotWithShape="1">
          <a:blip r:embed="rId4">
            <a:alphaModFix/>
          </a:blip>
          <a:srcRect b="49688" l="12655" r="66057" t="35111"/>
          <a:stretch/>
        </p:blipFill>
        <p:spPr>
          <a:xfrm>
            <a:off x="1422576" y="543975"/>
            <a:ext cx="5384560" cy="179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 rotWithShape="1">
          <a:blip r:embed="rId5">
            <a:alphaModFix/>
          </a:blip>
          <a:srcRect b="50194" l="12791" r="66471" t="35505"/>
          <a:stretch/>
        </p:blipFill>
        <p:spPr>
          <a:xfrm>
            <a:off x="1326950" y="2752872"/>
            <a:ext cx="5575802" cy="1799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/>
        </p:nvSpPr>
        <p:spPr>
          <a:xfrm>
            <a:off x="919800" y="431700"/>
            <a:ext cx="73044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Example Drills</a:t>
            </a: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: Game Specific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6" name="Google Shape;166;p28"/>
          <p:cNvSpPr txBox="1"/>
          <p:nvPr/>
        </p:nvSpPr>
        <p:spPr>
          <a:xfrm>
            <a:off x="925050" y="1242400"/>
            <a:ext cx="73044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Charged Up 2023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○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Pick up and score the four auto starting game pieces as quick as possible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○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Intake from human, score as many pieces as possible in X seconds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Rapid React 2022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○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Pick up game pieces in preset locations as fast as possible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○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Score as many game pieces as possible in X seconds, only picking up cargo that drive coach calls out.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200" y="439725"/>
            <a:ext cx="7607402" cy="379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/>
          <p:nvPr/>
        </p:nvSpPr>
        <p:spPr>
          <a:xfrm>
            <a:off x="919800" y="431700"/>
            <a:ext cx="73044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Match Simulation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7" name="Google Shape;177;p30"/>
          <p:cNvSpPr txBox="1"/>
          <p:nvPr/>
        </p:nvSpPr>
        <p:spPr>
          <a:xfrm>
            <a:off x="925050" y="1242400"/>
            <a:ext cx="73044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Running simulated </a:t>
            </a: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matches</a:t>
            </a: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is </a:t>
            </a: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immensely</a:t>
            </a: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helpful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Include all sections of a match (auto, tele, endgame)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Don’t be afraid of breaking the robot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Track scores and record any robot failures that happen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Run defense matches with last year’s drivebase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/>
          <p:nvPr/>
        </p:nvSpPr>
        <p:spPr>
          <a:xfrm>
            <a:off x="1450350" y="2042550"/>
            <a:ext cx="62433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Competition</a:t>
            </a:r>
            <a:endParaRPr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/>
          <p:nvPr/>
        </p:nvSpPr>
        <p:spPr>
          <a:xfrm>
            <a:off x="919800" y="431700"/>
            <a:ext cx="73044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Pre-Match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8" name="Google Shape;188;p32"/>
          <p:cNvSpPr txBox="1"/>
          <p:nvPr/>
        </p:nvSpPr>
        <p:spPr>
          <a:xfrm>
            <a:off x="696450" y="1013800"/>
            <a:ext cx="46428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Have someone coordinate strategy before your match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Review with </a:t>
            </a: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alliance partners while in queue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Make sure all 3 teams are on the same page for what to do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Having a strategy board helps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 good match should be boring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0950" y="1522276"/>
            <a:ext cx="3376000" cy="225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3"/>
          <p:cNvPicPr preferRelativeResize="0"/>
          <p:nvPr/>
        </p:nvPicPr>
        <p:blipFill rotWithShape="1">
          <a:blip r:embed="rId4">
            <a:alphaModFix/>
          </a:blip>
          <a:srcRect b="7334" l="0" r="0" t="12939"/>
          <a:stretch/>
        </p:blipFill>
        <p:spPr>
          <a:xfrm>
            <a:off x="1415500" y="642937"/>
            <a:ext cx="6451599" cy="385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4"/>
          <p:cNvSpPr txBox="1"/>
          <p:nvPr/>
        </p:nvSpPr>
        <p:spPr>
          <a:xfrm>
            <a:off x="919800" y="431700"/>
            <a:ext cx="73044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In-Match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0" name="Google Shape;200;p34"/>
          <p:cNvSpPr txBox="1"/>
          <p:nvPr/>
        </p:nvSpPr>
        <p:spPr>
          <a:xfrm>
            <a:off x="696450" y="1166200"/>
            <a:ext cx="46086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Focus on staying calm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○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Don't worry about match results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Don't be afraid of breaking the robot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Don't be afraid to put your elbows out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01" name="Google Shape;20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5075" y="1443775"/>
            <a:ext cx="3382852" cy="22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 txBox="1"/>
          <p:nvPr/>
        </p:nvSpPr>
        <p:spPr>
          <a:xfrm>
            <a:off x="919800" y="431700"/>
            <a:ext cx="73044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Anti-Defense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7" name="Google Shape;207;p35"/>
          <p:cNvSpPr txBox="1"/>
          <p:nvPr/>
        </p:nvSpPr>
        <p:spPr>
          <a:xfrm>
            <a:off x="696450" y="1166200"/>
            <a:ext cx="46086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Remember to roll off robots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Minimize bumper to bumper contact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Always better to go around instead of pushing through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Throw fakes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Be wary of protected zones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08" name="Google Shape;208;p35"/>
          <p:cNvPicPr preferRelativeResize="0"/>
          <p:nvPr/>
        </p:nvPicPr>
        <p:blipFill rotWithShape="1">
          <a:blip r:embed="rId4">
            <a:alphaModFix/>
          </a:blip>
          <a:srcRect b="15675" l="0" r="0" t="21573"/>
          <a:stretch/>
        </p:blipFill>
        <p:spPr>
          <a:xfrm>
            <a:off x="5305060" y="1166200"/>
            <a:ext cx="2766590" cy="30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6"/>
          <p:cNvSpPr txBox="1"/>
          <p:nvPr/>
        </p:nvSpPr>
        <p:spPr>
          <a:xfrm>
            <a:off x="919800" y="431700"/>
            <a:ext cx="73044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Defense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4" name="Google Shape;214;p36"/>
          <p:cNvSpPr txBox="1"/>
          <p:nvPr/>
        </p:nvSpPr>
        <p:spPr>
          <a:xfrm>
            <a:off x="696450" y="1166200"/>
            <a:ext cx="46086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Goal is to slow down cycles, not stop a robot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Bumper to bumper time is winning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Pick your marks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Counter roll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Bait fouls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Abuse pins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15" name="Google Shape;215;p36"/>
          <p:cNvPicPr preferRelativeResize="0"/>
          <p:nvPr/>
        </p:nvPicPr>
        <p:blipFill rotWithShape="1">
          <a:blip r:embed="rId4">
            <a:alphaModFix/>
          </a:blip>
          <a:srcRect b="17614" l="44629" r="3530" t="0"/>
          <a:stretch/>
        </p:blipFill>
        <p:spPr>
          <a:xfrm>
            <a:off x="5470325" y="1166200"/>
            <a:ext cx="2753876" cy="2918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/>
        </p:nvSpPr>
        <p:spPr>
          <a:xfrm>
            <a:off x="546275" y="452200"/>
            <a:ext cx="40419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Who Am I?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7" name="Google Shape;47;p10"/>
          <p:cNvSpPr txBox="1"/>
          <p:nvPr/>
        </p:nvSpPr>
        <p:spPr>
          <a:xfrm>
            <a:off x="3828825" y="1438275"/>
            <a:ext cx="47526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Yi Z.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H.S. Senior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Software Robot Lead and Base Driver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3rd Year Driving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48" name="Google Shape;48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975" y="1479300"/>
            <a:ext cx="2740300" cy="27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7"/>
          <p:cNvSpPr txBox="1"/>
          <p:nvPr/>
        </p:nvSpPr>
        <p:spPr>
          <a:xfrm>
            <a:off x="919800" y="431700"/>
            <a:ext cx="73044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Match Review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1" name="Google Shape;221;p37"/>
          <p:cNvSpPr txBox="1"/>
          <p:nvPr/>
        </p:nvSpPr>
        <p:spPr>
          <a:xfrm>
            <a:off x="696450" y="1166200"/>
            <a:ext cx="46086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Video matches and review with your drive team!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Overhead review is good for </a:t>
            </a: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noting</a:t>
            </a: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overall match flow.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Review helps de-stress the experience of driving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22" name="Google Shape;222;p37"/>
          <p:cNvPicPr preferRelativeResize="0"/>
          <p:nvPr/>
        </p:nvPicPr>
        <p:blipFill rotWithShape="1">
          <a:blip r:embed="rId4">
            <a:alphaModFix/>
          </a:blip>
          <a:srcRect b="0" l="0" r="20006" t="0"/>
          <a:stretch/>
        </p:blipFill>
        <p:spPr>
          <a:xfrm>
            <a:off x="5594052" y="1199200"/>
            <a:ext cx="2477596" cy="30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8"/>
          <p:cNvSpPr txBox="1"/>
          <p:nvPr/>
        </p:nvSpPr>
        <p:spPr>
          <a:xfrm>
            <a:off x="1450350" y="2042550"/>
            <a:ext cx="62433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Match Reviews</a:t>
            </a:r>
            <a:endParaRPr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9"/>
          <p:cNvSpPr txBox="1"/>
          <p:nvPr>
            <p:ph type="title"/>
          </p:nvPr>
        </p:nvSpPr>
        <p:spPr>
          <a:xfrm>
            <a:off x="485275" y="1896479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solidFill>
                  <a:srgbClr val="5BE300"/>
                </a:solidFill>
                <a:latin typeface="Quicksand"/>
                <a:ea typeface="Quicksand"/>
                <a:cs typeface="Quicksand"/>
                <a:sym typeface="Quicksand"/>
              </a:rPr>
              <a:t>Citrus Circuits </a:t>
            </a:r>
            <a:endParaRPr b="0" sz="3000">
              <a:solidFill>
                <a:srgbClr val="5BE3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solidFill>
                  <a:srgbClr val="5BE300"/>
                </a:solidFill>
                <a:latin typeface="Quicksand"/>
                <a:ea typeface="Quicksand"/>
                <a:cs typeface="Quicksand"/>
                <a:sym typeface="Quicksand"/>
              </a:rPr>
              <a:t>Fall Workshop Series</a:t>
            </a:r>
            <a:endParaRPr b="0" sz="3000">
              <a:solidFill>
                <a:srgbClr val="5BE3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3" name="Google Shape;233;p39"/>
          <p:cNvSpPr txBox="1"/>
          <p:nvPr/>
        </p:nvSpPr>
        <p:spPr>
          <a:xfrm>
            <a:off x="1450350" y="2271150"/>
            <a:ext cx="62433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yi.zhang.yzfl@gmail.com</a:t>
            </a:r>
            <a:endParaRPr sz="4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4" name="Google Shape;234;p39"/>
          <p:cNvSpPr txBox="1"/>
          <p:nvPr/>
        </p:nvSpPr>
        <p:spPr>
          <a:xfrm>
            <a:off x="3279300" y="3143650"/>
            <a:ext cx="25854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Thank You!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35" name="Google Shape;23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089525"/>
            <a:ext cx="1899000" cy="190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/>
          <p:nvPr/>
        </p:nvSpPr>
        <p:spPr>
          <a:xfrm>
            <a:off x="725495" y="337427"/>
            <a:ext cx="7603800" cy="9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Quicksand"/>
              <a:buNone/>
            </a:pPr>
            <a:r>
              <a:rPr lang="en" sz="4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Outline</a:t>
            </a:r>
            <a:endParaRPr b="0" i="0" sz="4500" u="none" cap="none" strike="noStrike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4" name="Google Shape;54;p11"/>
          <p:cNvSpPr txBox="1"/>
          <p:nvPr/>
        </p:nvSpPr>
        <p:spPr>
          <a:xfrm>
            <a:off x="565775" y="1163550"/>
            <a:ext cx="5173500" cy="3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Why is driving important?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How to practice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Before season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In season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Competition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Example match review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5" name="Google Shape;55;p11"/>
          <p:cNvSpPr txBox="1"/>
          <p:nvPr>
            <p:ph type="title"/>
          </p:nvPr>
        </p:nvSpPr>
        <p:spPr>
          <a:xfrm>
            <a:off x="33050" y="16177"/>
            <a:ext cx="6117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lang="en" sz="600">
                <a:solidFill>
                  <a:srgbClr val="434343"/>
                </a:solidFill>
              </a:rPr>
              <a:t>Outline</a:t>
            </a:r>
            <a:endParaRPr b="0" sz="600">
              <a:solidFill>
                <a:srgbClr val="434343"/>
              </a:solidFill>
            </a:endParaRPr>
          </a:p>
        </p:txBody>
      </p:sp>
      <p:pic>
        <p:nvPicPr>
          <p:cNvPr id="56" name="Google Shape;5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8225" y="1418677"/>
            <a:ext cx="3099924" cy="2528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/>
        </p:nvSpPr>
        <p:spPr>
          <a:xfrm>
            <a:off x="1498800" y="431700"/>
            <a:ext cx="61464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Why driving?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2" name="Google Shape;62;p12"/>
          <p:cNvSpPr txBox="1"/>
          <p:nvPr/>
        </p:nvSpPr>
        <p:spPr>
          <a:xfrm>
            <a:off x="925050" y="1242400"/>
            <a:ext cx="73044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Having a capable robot is only part of the battle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Driving is vital to getting the most performance out of your robot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29 out of the 32 teams in playoffs on Galileo we scouted in the top 32 for driver ability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/>
        </p:nvSpPr>
        <p:spPr>
          <a:xfrm>
            <a:off x="1450350" y="2042550"/>
            <a:ext cx="62433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Pre-Season</a:t>
            </a:r>
            <a:endParaRPr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/>
        </p:nvSpPr>
        <p:spPr>
          <a:xfrm>
            <a:off x="1498800" y="431700"/>
            <a:ext cx="61464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Pre-Season Prep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925050" y="1166200"/>
            <a:ext cx="43692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Pick a permanent drive team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○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Available time, maturity, and communication skills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○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Robot knowledge helps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Go to offseason competitions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Build a swerve drive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4350" y="1206299"/>
            <a:ext cx="2939950" cy="294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/>
        </p:nvSpPr>
        <p:spPr>
          <a:xfrm>
            <a:off x="1498800" y="431700"/>
            <a:ext cx="61464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Pre-Season Prep. Cont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925050" y="1166200"/>
            <a:ext cx="43926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Keep an old drivebase </a:t>
            </a:r>
            <a:endParaRPr sz="20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Char char="○"/>
            </a:pPr>
            <a:r>
              <a:rPr lang="en" sz="2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Run drivebase drills</a:t>
            </a:r>
            <a:endParaRPr sz="20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Watch matches from top teams!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4">
            <a:alphaModFix/>
          </a:blip>
          <a:srcRect b="0" l="0" r="37857" t="0"/>
          <a:stretch/>
        </p:blipFill>
        <p:spPr>
          <a:xfrm>
            <a:off x="5498250" y="1344650"/>
            <a:ext cx="2821851" cy="242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/>
        </p:nvSpPr>
        <p:spPr>
          <a:xfrm>
            <a:off x="1498800" y="431700"/>
            <a:ext cx="61464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Recommended</a:t>
            </a: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watching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925050" y="1242400"/>
            <a:ext cx="66105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1690 Chezy Champs 2021 - Swerve Anti-Defense</a:t>
            </a:r>
            <a:endParaRPr sz="20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973 Chezy Champs 2021 - Tank Linear Offense</a:t>
            </a:r>
            <a:endParaRPr sz="20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973 Sacramento 2022 - Tank Circular Offense</a:t>
            </a:r>
            <a:endParaRPr sz="20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1577 Einstein 2022 - Hybrid Offense/Defense</a:t>
            </a:r>
            <a:endParaRPr sz="20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498 Chezy Champs 2022 - Swerve Defense</a:t>
            </a:r>
            <a:endParaRPr sz="20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5940 Monterey Bay 2023 - Swerve Linear Offense</a:t>
            </a:r>
            <a:endParaRPr sz="20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●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2910 IRI 2023 - Swerve Linear Offense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