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5143500" cx="9144000"/>
  <p:notesSz cx="6858000" cy="9144000"/>
  <p:embeddedFontLst>
    <p:embeddedFont>
      <p:font typeface="Quicksand"/>
      <p:regular r:id="rId42"/>
      <p:bold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DD6D907-3F5B-4F9D-9837-3F9E7E4C9411}">
  <a:tblStyle styleId="{9DD6D907-3F5B-4F9D-9837-3F9E7E4C941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Quicksand-regular.fntdata"/><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Quicksand-bold.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 name="Shape 36"/>
        <p:cNvGrpSpPr/>
        <p:nvPr/>
      </p:nvGrpSpPr>
      <p:grpSpPr>
        <a:xfrm>
          <a:off x="0" y="0"/>
          <a:ext cx="0" cy="0"/>
          <a:chOff x="0" y="0"/>
          <a:chExt cx="0" cy="0"/>
        </a:xfrm>
      </p:grpSpPr>
      <p:sp>
        <p:nvSpPr>
          <p:cNvPr id="37" name="Google Shape;37;g5b35a59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 name="Google Shape;38;g5b35a59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61e697b851_0_34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g161e697b851_0_3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61e697b851_0_36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g161e697b851_0_3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61e697b851_0_50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g161e697b851_0_5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 feature of most successful engineering designs is simplicity.</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goal in engineering is to find simple solutions to complex problems not vice versa.</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In FRC, simplicity often goes hand in hand with robustness.</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61e697b851_0_3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g161e697b851_0_3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61e697b851_0_48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161e697b851_0_4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61e697b851_0_49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161e697b851_0_4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61e697b851_0_49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161e697b851_0_4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61e697b851_0_37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161e697b851_0_3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61e697b851_0_5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g161e697b851_0_5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 feature of most successful engineering designs is simplicity.</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goal in engineering is to find simple solutions to complex problems not vice versa.</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In FRC, simplicity often goes hand in hand with robustness.</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61e697b851_0_48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g161e697b851_0_4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161e697b851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 name="Google Shape;45;g161e697b85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10722" lvl="0" marL="163122" marR="0" rtl="0" algn="l">
              <a:lnSpc>
                <a:spcPct val="115000"/>
              </a:lnSpc>
              <a:spcBef>
                <a:spcPts val="0"/>
              </a:spcBef>
              <a:spcAft>
                <a:spcPts val="0"/>
              </a:spcAft>
              <a:buNone/>
            </a:pPr>
            <a:r>
              <a:rPr b="0" i="0" lang="en" sz="1100" u="none" cap="none" strike="noStrike">
                <a:solidFill>
                  <a:schemeClr val="dk1"/>
                </a:solidFill>
                <a:latin typeface="Arial"/>
                <a:ea typeface="Arial"/>
                <a:cs typeface="Arial"/>
                <a:sym typeface="Arial"/>
              </a:rPr>
              <a:t>I have been the lead mentor of 1678 since its beginning in 2004.</a:t>
            </a:r>
            <a:endParaRPr/>
          </a:p>
          <a:p>
            <a:pPr indent="-10722" lvl="0" marL="163122" marR="0" rtl="0" algn="l">
              <a:lnSpc>
                <a:spcPct val="115000"/>
              </a:lnSpc>
              <a:spcBef>
                <a:spcPts val="0"/>
              </a:spcBef>
              <a:spcAft>
                <a:spcPts val="0"/>
              </a:spcAft>
              <a:buNone/>
            </a:pPr>
            <a:r>
              <a:t/>
            </a:r>
            <a:endParaRPr b="0" i="0" sz="1100" u="none" cap="none" strike="noStrike">
              <a:solidFill>
                <a:schemeClr val="dk1"/>
              </a:solidFill>
              <a:latin typeface="Arial"/>
              <a:ea typeface="Arial"/>
              <a:cs typeface="Arial"/>
              <a:sym typeface="Arial"/>
            </a:endParaRPr>
          </a:p>
          <a:p>
            <a:pPr indent="-10722" lvl="0" marL="163122" marR="0" rtl="0" algn="l">
              <a:lnSpc>
                <a:spcPct val="115000"/>
              </a:lnSpc>
              <a:spcBef>
                <a:spcPts val="0"/>
              </a:spcBef>
              <a:spcAft>
                <a:spcPts val="0"/>
              </a:spcAft>
              <a:buNone/>
            </a:pPr>
            <a:r>
              <a:rPr b="0" i="0" lang="en" sz="1100" u="none" cap="none" strike="noStrike">
                <a:solidFill>
                  <a:schemeClr val="dk1"/>
                </a:solidFill>
                <a:latin typeface="Arial"/>
                <a:ea typeface="Arial"/>
                <a:cs typeface="Arial"/>
                <a:sym typeface="Arial"/>
              </a:rPr>
              <a:t>I have a background in Civil Engineering but have been teaching math and robotics since 2001.</a:t>
            </a:r>
            <a:endParaRPr/>
          </a:p>
          <a:p>
            <a:pPr indent="-10722" lvl="0" marL="163122" marR="0" rtl="0" algn="l">
              <a:lnSpc>
                <a:spcPct val="115000"/>
              </a:lnSpc>
              <a:spcBef>
                <a:spcPts val="0"/>
              </a:spcBef>
              <a:spcAft>
                <a:spcPts val="0"/>
              </a:spcAft>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married, have two children and am passionate about both windsurfing and mountain-biking</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61e697b851_0_5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g161e697b851_0_5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going to be giving you 5 golden rules.  The first is Keep It Simple.</a:t>
            </a:r>
            <a:endParaRPr b="0" i="0" sz="1100" u="none" cap="none" strike="noStrike">
              <a:solidFill>
                <a:schemeClr val="dk1"/>
              </a:solidFill>
              <a:latin typeface="Arial"/>
              <a:ea typeface="Arial"/>
              <a:cs typeface="Arial"/>
              <a:sym typeface="Arial"/>
            </a:endParaRPr>
          </a:p>
          <a:p>
            <a:pPr indent="-234950" lvl="0" marL="45720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Success in FIRST is meeting you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Every team can set meaningful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Don’t over-reach</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Find the simplest way to do the job</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Make your robot function – doesn’t have to look pretty</a:t>
            </a:r>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(Example of 1868 at Sac Regional)</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61e697b851_0_5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161e697b851_0_5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going to be giving you 5 golden rules.  The first is Keep It Simple.</a:t>
            </a:r>
            <a:endParaRPr b="0" i="0" sz="1100" u="none" cap="none" strike="noStrike">
              <a:solidFill>
                <a:schemeClr val="dk1"/>
              </a:solidFill>
              <a:latin typeface="Arial"/>
              <a:ea typeface="Arial"/>
              <a:cs typeface="Arial"/>
              <a:sym typeface="Arial"/>
            </a:endParaRPr>
          </a:p>
          <a:p>
            <a:pPr indent="-234950" lvl="0" marL="45720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Success in FIRST is meeting you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Every team can set meaningful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Don’t over-reach</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Find the simplest way to do the job</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Make your robot function – doesn’t have to look pretty</a:t>
            </a:r>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(Example of 1868 at Sac Regional)</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61e697b851_0_5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2" name="Google Shape;162;g161e697b851_0_5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61e697b851_0_5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Google Shape;168;g161e697b851_0_5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61e697b851_0_5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g161e697b851_0_5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going to be giving you 5 golden rules.  The first is Keep It Simple.</a:t>
            </a:r>
            <a:endParaRPr b="0" i="0" sz="1100" u="none" cap="none" strike="noStrike">
              <a:solidFill>
                <a:schemeClr val="dk1"/>
              </a:solidFill>
              <a:latin typeface="Arial"/>
              <a:ea typeface="Arial"/>
              <a:cs typeface="Arial"/>
              <a:sym typeface="Arial"/>
            </a:endParaRPr>
          </a:p>
          <a:p>
            <a:pPr indent="-234950" lvl="0" marL="45720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Success in FIRST is meeting you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Every team can set meaningful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Don’t over-reach</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Find the simplest way to do the job</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Make your robot function – doesn’t have to look pretty</a:t>
            </a:r>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(Example of 1868 at Sac Regional)</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61e697b851_0_55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g161e697b851_0_5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 feature of most successful engineering designs is simplicity.</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goal in engineering is to find simple solutions to complex problems not vice versa.</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In FRC, simplicity often goes hand in hand with robustness.</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61e697b851_0_56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g161e697b851_0_5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61e697b851_0_56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g161e697b851_0_5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going to be giving you 5 golden rules.  The first is Keep It Simple.</a:t>
            </a:r>
            <a:endParaRPr b="0" i="0" sz="1100" u="none" cap="none" strike="noStrike">
              <a:solidFill>
                <a:schemeClr val="dk1"/>
              </a:solidFill>
              <a:latin typeface="Arial"/>
              <a:ea typeface="Arial"/>
              <a:cs typeface="Arial"/>
              <a:sym typeface="Arial"/>
            </a:endParaRPr>
          </a:p>
          <a:p>
            <a:pPr indent="-234950" lvl="0" marL="45720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Success in FIRST is meeting you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Every team can set meaningful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Don’t over-reach</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Find the simplest way to do the job</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Make your robot function – doesn’t have to look pretty</a:t>
            </a:r>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(Example of 1868 at Sac Regional)</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61e697b851_0_57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g161e697b851_0_5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61e697b851_0_58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g161e697b851_0_5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161e697b851_0_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g161e697b851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61e697b851_0_59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g161e697b851_0_5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going to be giving you 5 golden rules.  The first is Keep It Simple.</a:t>
            </a:r>
            <a:endParaRPr b="0" i="0" sz="1100" u="none" cap="none" strike="noStrike">
              <a:solidFill>
                <a:schemeClr val="dk1"/>
              </a:solidFill>
              <a:latin typeface="Arial"/>
              <a:ea typeface="Arial"/>
              <a:cs typeface="Arial"/>
              <a:sym typeface="Arial"/>
            </a:endParaRPr>
          </a:p>
          <a:p>
            <a:pPr indent="-234950" lvl="0" marL="45720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Success in FIRST is meeting you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Every team can set meaningful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Don’t over-reach</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Find the simplest way to do the job</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Make your robot function – doesn’t have to look pretty</a:t>
            </a:r>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(Example of 1868 at Sac Regional)</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61e697b851_0_5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g161e697b851_0_5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61e697b851_0_7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0" name="Google Shape;220;g161e697b851_0_7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61e697b851_0_7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5" name="Google Shape;225;g161e697b851_0_7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Slap it on anything you want your team to be associated with</a:t>
            </a:r>
            <a:endParaRPr/>
          </a:p>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Easy recognition</a:t>
            </a:r>
            <a:endParaRPr/>
          </a:p>
          <a:p>
            <a:pPr indent="-3048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same logo for many years -&gt; has developed into recognizable icon</a:t>
            </a:r>
            <a:endParaRPr/>
          </a:p>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Consistent! </a:t>
            </a:r>
            <a:endParaRPr/>
          </a:p>
          <a:p>
            <a:pPr indent="-3048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Protect your logo from manipulation and distortion! (i.e. scalability)</a:t>
            </a:r>
            <a:endParaRPr/>
          </a:p>
          <a:p>
            <a:pPr indent="-304800" lvl="2" marL="13716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Variants for different situations</a:t>
            </a:r>
            <a:endParaRPr/>
          </a:p>
          <a:p>
            <a:pPr indent="-3048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Don’t change every year - lose your identity</a:t>
            </a:r>
            <a:endParaRPr/>
          </a:p>
          <a:p>
            <a:pPr indent="-304800" lvl="2" marL="13716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If you are changing, it’s a big deal! Be decisive and stick to your change</a:t>
            </a:r>
            <a:endParaRPr/>
          </a:p>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Logo, colors, fonts</a:t>
            </a:r>
            <a:endParaRPr/>
          </a:p>
          <a:p>
            <a:pPr indent="-2286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Pick a few out and stick with them! Remember the RGB/CMYK/HEX codes on reference sheet</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61e697b851_0_1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g161e697b851_0_1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Slap it on anything you want your team to be associated with</a:t>
            </a:r>
            <a:endParaRPr/>
          </a:p>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Easy recognition</a:t>
            </a:r>
            <a:endParaRPr/>
          </a:p>
          <a:p>
            <a:pPr indent="-3048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same logo for many years -&gt; has developed into recognizable icon</a:t>
            </a:r>
            <a:endParaRPr/>
          </a:p>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Consistent! </a:t>
            </a:r>
            <a:endParaRPr/>
          </a:p>
          <a:p>
            <a:pPr indent="-3048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Protect your logo from manipulation and distortion! (i.e. scalability)</a:t>
            </a:r>
            <a:endParaRPr/>
          </a:p>
          <a:p>
            <a:pPr indent="-304800" lvl="2" marL="13716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Variants for different situations</a:t>
            </a:r>
            <a:endParaRPr/>
          </a:p>
          <a:p>
            <a:pPr indent="-3048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Don’t change every year - lose your identity</a:t>
            </a:r>
            <a:endParaRPr/>
          </a:p>
          <a:p>
            <a:pPr indent="-304800" lvl="2" marL="13716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If you are changing, it’s a big deal! Be decisive and stick to your change</a:t>
            </a:r>
            <a:endParaRPr/>
          </a:p>
          <a:p>
            <a:pPr indent="-304800" lvl="0" marL="4572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Logo, colors, fonts</a:t>
            </a:r>
            <a:endParaRPr/>
          </a:p>
          <a:p>
            <a:pPr indent="-228600" lvl="1" marL="914400" marR="0" rtl="0" algn="l">
              <a:lnSpc>
                <a:spcPct val="115000"/>
              </a:lnSpc>
              <a:spcBef>
                <a:spcPts val="0"/>
              </a:spcBef>
              <a:spcAft>
                <a:spcPts val="0"/>
              </a:spcAft>
              <a:buClr>
                <a:schemeClr val="dk1"/>
              </a:buClr>
              <a:buSzPts val="1100"/>
              <a:buFont typeface="Arial"/>
              <a:buChar char="○"/>
            </a:pPr>
            <a:r>
              <a:rPr b="0" i="0" lang="en" sz="1100" u="none" cap="none" strike="noStrike">
                <a:solidFill>
                  <a:schemeClr val="dk1"/>
                </a:solidFill>
                <a:latin typeface="Arial"/>
                <a:ea typeface="Arial"/>
                <a:cs typeface="Arial"/>
                <a:sym typeface="Arial"/>
              </a:rPr>
              <a:t>Pick a few out and stick with them! Remember the RGB/CMYK/HEX codes on reference sheet</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5b35a59f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5b35a59f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61e697b851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61e697b851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61e697b851_0_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161e697b851_0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61e697b851_0_6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g161e697b851_0_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 feature of most successful engineering designs is simplicity.</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goal in engineering is to find simple solutions to complex problems not vice versa.</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In FRC, simplicity often goes hand in hand with robustness.</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61e697b851_0_19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g161e697b851_0_1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61e697b851_0_20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g161e697b851_0_20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 feature of most successful engineering designs is simplicity.</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goal in engineering is to find simple solutions to complex problems not vice versa.</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In FRC, simplicity often goes hand in hand with robustness.</a:t>
            </a:r>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61e697b851_0_20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161e697b851_0_2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My presentation begins with addressing the basic framework for everything we do in FIRST.</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Some people use the acronym KISS but I’ve come up with my own called KISAR</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Within the context of KISAR, I will discuss first drivetrain design, then mechanisms and finally electronics and pneumatics.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The last two sections discuss how the strategic design process can be effectively implemeted throughout build season and competition season</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At the end of the presentation there will be a quiz and I have brought some 1678 t-shirts as prizes.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61e697b851_0_2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g161e697b851_0_2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I’m going to be giving you 5 golden rules.  The first is Keep It Simple.</a:t>
            </a:r>
            <a:endParaRPr b="0" i="0" sz="1100" u="none" cap="none" strike="noStrike">
              <a:solidFill>
                <a:schemeClr val="dk1"/>
              </a:solidFill>
              <a:latin typeface="Arial"/>
              <a:ea typeface="Arial"/>
              <a:cs typeface="Arial"/>
              <a:sym typeface="Arial"/>
            </a:endParaRPr>
          </a:p>
          <a:p>
            <a:pPr indent="-234950" lvl="0" marL="45720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Success in FIRST is meeting you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Every team can set meaningful goals</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Don’t over-reach</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Find the simplest way to do the job</a:t>
            </a:r>
            <a:endParaRPr/>
          </a:p>
          <a:p>
            <a:pPr indent="-6350" lvl="0" marL="158750" marR="0" rtl="0" algn="l">
              <a:lnSpc>
                <a:spcPct val="115000"/>
              </a:lnSpc>
              <a:spcBef>
                <a:spcPts val="0"/>
              </a:spcBef>
              <a:spcAft>
                <a:spcPts val="0"/>
              </a:spcAft>
              <a:buClr>
                <a:schemeClr val="dk1"/>
              </a:buClr>
              <a:buSzPts val="1100"/>
              <a:buFont typeface="Arial"/>
              <a:buNone/>
            </a:pPr>
            <a:r>
              <a:t/>
            </a:r>
            <a:endParaRPr b="0" i="0" sz="1100" u="none" cap="none" strike="noStrike">
              <a:solidFill>
                <a:schemeClr val="dk1"/>
              </a:solidFill>
              <a:latin typeface="Arial"/>
              <a:ea typeface="Arial"/>
              <a:cs typeface="Arial"/>
              <a:sym typeface="Arial"/>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Make your robot function – doesn’t have to look pretty</a:t>
            </a:r>
            <a:endParaRPr/>
          </a:p>
          <a:p>
            <a:pPr indent="-6350" lvl="0" marL="158750" marR="0" rtl="0" algn="l">
              <a:lnSpc>
                <a:spcPct val="115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(Example of 1868 at Sac Regional)</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685800" y="1583342"/>
            <a:ext cx="7772400" cy="1159856"/>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1" name="Google Shape;11;p2"/>
          <p:cNvSpPr txBox="1"/>
          <p:nvPr>
            <p:ph idx="1" type="subTitle"/>
          </p:nvPr>
        </p:nvSpPr>
        <p:spPr>
          <a:xfrm>
            <a:off x="685800" y="2840054"/>
            <a:ext cx="7772400" cy="784738"/>
          </a:xfrm>
          <a:prstGeom prst="rect">
            <a:avLst/>
          </a:prstGeom>
        </p:spPr>
        <p:txBody>
          <a:bodyPr anchorCtr="0" anchor="t" bIns="91425" lIns="91425" spcFirstLastPara="1" rIns="91425" wrap="square" tIns="91425">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p:txBody>
      </p:sp>
      <p:sp>
        <p:nvSpPr>
          <p:cNvPr id="12" name="Google Shape;12;p2"/>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5" name="Google Shape;15;p3"/>
          <p:cNvSpPr txBox="1"/>
          <p:nvPr>
            <p:ph idx="1" type="body"/>
          </p:nvPr>
        </p:nvSpPr>
        <p:spPr>
          <a:xfrm>
            <a:off x="457200" y="1200150"/>
            <a:ext cx="8229600"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6" name="Google Shape;16;p3"/>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4"/>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9" name="Google Shape;19;p4"/>
          <p:cNvSpPr txBox="1"/>
          <p:nvPr>
            <p:ph idx="1" type="body"/>
          </p:nvPr>
        </p:nvSpPr>
        <p:spPr>
          <a:xfrm>
            <a:off x="457200" y="1200150"/>
            <a:ext cx="3994526"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0" name="Google Shape;20;p4"/>
          <p:cNvSpPr txBox="1"/>
          <p:nvPr>
            <p:ph idx="2" type="body"/>
          </p:nvPr>
        </p:nvSpPr>
        <p:spPr>
          <a:xfrm>
            <a:off x="4692274" y="1200150"/>
            <a:ext cx="3994526"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1" name="Google Shape;21;p4"/>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5"/>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4" name="Google Shape;24;p5"/>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5" name="Shape 25"/>
        <p:cNvGrpSpPr/>
        <p:nvPr/>
      </p:nvGrpSpPr>
      <p:grpSpPr>
        <a:xfrm>
          <a:off x="0" y="0"/>
          <a:ext cx="0" cy="0"/>
          <a:chOff x="0" y="0"/>
          <a:chExt cx="0" cy="0"/>
        </a:xfrm>
      </p:grpSpPr>
      <p:sp>
        <p:nvSpPr>
          <p:cNvPr id="26" name="Google Shape;26;p6"/>
          <p:cNvSpPr txBox="1"/>
          <p:nvPr>
            <p:ph idx="1" type="body"/>
          </p:nvPr>
        </p:nvSpPr>
        <p:spPr>
          <a:xfrm>
            <a:off x="457200" y="4406309"/>
            <a:ext cx="8229600" cy="51952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800"/>
              <a:buNone/>
              <a:defRPr sz="1800"/>
            </a:lvl1pPr>
          </a:lstStyle>
          <a:p/>
        </p:txBody>
      </p:sp>
      <p:sp>
        <p:nvSpPr>
          <p:cNvPr id="27" name="Google Shape;27;p6"/>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8" name="Shape 28"/>
        <p:cNvGrpSpPr/>
        <p:nvPr/>
      </p:nvGrpSpPr>
      <p:grpSpPr>
        <a:xfrm>
          <a:off x="0" y="0"/>
          <a:ext cx="0" cy="0"/>
          <a:chOff x="0" y="0"/>
          <a:chExt cx="0" cy="0"/>
        </a:xfrm>
      </p:grpSpPr>
      <p:sp>
        <p:nvSpPr>
          <p:cNvPr id="29" name="Google Shape;29;p7"/>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8"/>
          <p:cNvSpPr txBox="1"/>
          <p:nvPr>
            <p:ph type="title"/>
          </p:nvPr>
        </p:nvSpPr>
        <p:spPr>
          <a:xfrm>
            <a:off x="800100" y="481945"/>
            <a:ext cx="7543800" cy="10287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rgbClr val="262626"/>
              </a:buClr>
              <a:buSzPts val="14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32" name="Google Shape;32;p8"/>
          <p:cNvSpPr txBox="1"/>
          <p:nvPr>
            <p:ph idx="1" type="body"/>
          </p:nvPr>
        </p:nvSpPr>
        <p:spPr>
          <a:xfrm>
            <a:off x="800100" y="1577340"/>
            <a:ext cx="7543800" cy="2887200"/>
          </a:xfrm>
          <a:prstGeom prst="rect">
            <a:avLst/>
          </a:prstGeom>
          <a:noFill/>
          <a:ln>
            <a:noFill/>
          </a:ln>
        </p:spPr>
        <p:txBody>
          <a:bodyPr anchorCtr="0" anchor="t" bIns="34275" lIns="68575" spcFirstLastPara="1" rIns="68575" wrap="square" tIns="34275">
            <a:noAutofit/>
          </a:bodyPr>
          <a:lstStyle>
            <a:lvl1pPr indent="-317500" lvl="0" marL="457200" rtl="0" algn="l">
              <a:lnSpc>
                <a:spcPct val="110000"/>
              </a:lnSpc>
              <a:spcBef>
                <a:spcPts val="700"/>
              </a:spcBef>
              <a:spcAft>
                <a:spcPts val="0"/>
              </a:spcAft>
              <a:buSzPts val="1400"/>
              <a:buChar char="●"/>
              <a:defRPr/>
            </a:lvl1pPr>
            <a:lvl2pPr indent="-317500" lvl="1" marL="914400" rtl="0" algn="l">
              <a:lnSpc>
                <a:spcPct val="100000"/>
              </a:lnSpc>
              <a:spcBef>
                <a:spcPts val="400"/>
              </a:spcBef>
              <a:spcAft>
                <a:spcPts val="0"/>
              </a:spcAft>
              <a:buSzPts val="1400"/>
              <a:buChar char="○"/>
              <a:defRPr/>
            </a:lvl2pPr>
            <a:lvl3pPr indent="-317500" lvl="2" marL="1371600" rtl="0" algn="l">
              <a:lnSpc>
                <a:spcPct val="100000"/>
              </a:lnSpc>
              <a:spcBef>
                <a:spcPts val="400"/>
              </a:spcBef>
              <a:spcAft>
                <a:spcPts val="0"/>
              </a:spcAft>
              <a:buSzPts val="1400"/>
              <a:buChar char="■"/>
              <a:defRPr/>
            </a:lvl3pPr>
            <a:lvl4pPr indent="-317500" lvl="3" marL="1828800" rtl="0" algn="l">
              <a:lnSpc>
                <a:spcPct val="100000"/>
              </a:lnSpc>
              <a:spcBef>
                <a:spcPts val="400"/>
              </a:spcBef>
              <a:spcAft>
                <a:spcPts val="0"/>
              </a:spcAft>
              <a:buSzPts val="1400"/>
              <a:buChar char="●"/>
              <a:defRPr/>
            </a:lvl4pPr>
            <a:lvl5pPr indent="-317500" lvl="4" marL="2286000" rtl="0" algn="l">
              <a:lnSpc>
                <a:spcPct val="100000"/>
              </a:lnSpc>
              <a:spcBef>
                <a:spcPts val="400"/>
              </a:spcBef>
              <a:spcAft>
                <a:spcPts val="0"/>
              </a:spcAft>
              <a:buSzPts val="1400"/>
              <a:buChar char="○"/>
              <a:defRPr/>
            </a:lvl5pPr>
            <a:lvl6pPr indent="-317500" lvl="5" marL="2743200" rtl="0" algn="l">
              <a:lnSpc>
                <a:spcPct val="100000"/>
              </a:lnSpc>
              <a:spcBef>
                <a:spcPts val="400"/>
              </a:spcBef>
              <a:spcAft>
                <a:spcPts val="0"/>
              </a:spcAft>
              <a:buSzPts val="1400"/>
              <a:buChar char="■"/>
              <a:defRPr/>
            </a:lvl6pPr>
            <a:lvl7pPr indent="-317500" lvl="6" marL="3200400" rtl="0" algn="l">
              <a:lnSpc>
                <a:spcPct val="100000"/>
              </a:lnSpc>
              <a:spcBef>
                <a:spcPts val="400"/>
              </a:spcBef>
              <a:spcAft>
                <a:spcPts val="0"/>
              </a:spcAft>
              <a:buSzPts val="1400"/>
              <a:buChar char="●"/>
              <a:defRPr/>
            </a:lvl7pPr>
            <a:lvl8pPr indent="-317500" lvl="7" marL="3657600" rtl="0" algn="l">
              <a:lnSpc>
                <a:spcPct val="100000"/>
              </a:lnSpc>
              <a:spcBef>
                <a:spcPts val="400"/>
              </a:spcBef>
              <a:spcAft>
                <a:spcPts val="0"/>
              </a:spcAft>
              <a:buSzPts val="1400"/>
              <a:buChar char="○"/>
              <a:defRPr/>
            </a:lvl8pPr>
            <a:lvl9pPr indent="-317500" lvl="8" marL="4114800" rtl="0" algn="l">
              <a:lnSpc>
                <a:spcPct val="100000"/>
              </a:lnSpc>
              <a:spcBef>
                <a:spcPts val="400"/>
              </a:spcBef>
              <a:spcAft>
                <a:spcPts val="0"/>
              </a:spcAft>
              <a:buSzPts val="1400"/>
              <a:buChar char="■"/>
              <a:defRPr/>
            </a:lvl9pPr>
          </a:lstStyle>
          <a:p/>
        </p:txBody>
      </p:sp>
      <p:sp>
        <p:nvSpPr>
          <p:cNvPr id="33" name="Google Shape;33;p8"/>
          <p:cNvSpPr txBox="1"/>
          <p:nvPr>
            <p:ph idx="10" type="dt"/>
          </p:nvPr>
        </p:nvSpPr>
        <p:spPr>
          <a:xfrm>
            <a:off x="5442595" y="4526280"/>
            <a:ext cx="2169600" cy="274200"/>
          </a:xfrm>
          <a:prstGeom prst="rect">
            <a:avLst/>
          </a:prstGeom>
          <a:noFill/>
          <a:ln>
            <a:noFill/>
          </a:ln>
        </p:spPr>
        <p:txBody>
          <a:bodyPr anchorCtr="0" anchor="b" bIns="34275" lIns="68575" spcFirstLastPara="1" rIns="68575" wrap="square" tIns="34275">
            <a:noAutofit/>
          </a:bodyPr>
          <a:lstStyle>
            <a:lvl1pPr lvl="0" rtl="0" algn="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34" name="Google Shape;34;p8"/>
          <p:cNvSpPr txBox="1"/>
          <p:nvPr>
            <p:ph idx="11" type="ftr"/>
          </p:nvPr>
        </p:nvSpPr>
        <p:spPr>
          <a:xfrm>
            <a:off x="800100" y="4526280"/>
            <a:ext cx="4362600" cy="274200"/>
          </a:xfrm>
          <a:prstGeom prst="rect">
            <a:avLst/>
          </a:prstGeom>
          <a:noFill/>
          <a:ln>
            <a:noFill/>
          </a:ln>
        </p:spPr>
        <p:txBody>
          <a:bodyPr anchorCtr="0" anchor="b"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35" name="Google Shape;35;p8"/>
          <p:cNvSpPr txBox="1"/>
          <p:nvPr>
            <p:ph idx="12" type="sldNum"/>
          </p:nvPr>
        </p:nvSpPr>
        <p:spPr>
          <a:xfrm>
            <a:off x="7715250" y="4526280"/>
            <a:ext cx="628800" cy="274200"/>
          </a:xfrm>
          <a:prstGeom prst="rect">
            <a:avLst/>
          </a:prstGeom>
          <a:noFill/>
          <a:ln>
            <a:noFill/>
          </a:ln>
        </p:spPr>
        <p:txBody>
          <a:bodyPr anchorCtr="0" anchor="b"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600"/>
              <a:buNone/>
              <a:defRPr b="1" sz="3600">
                <a:solidFill>
                  <a:schemeClr val="dk1"/>
                </a:solidFill>
              </a:defRPr>
            </a:lvl1pPr>
            <a:lvl2pPr lvl="1">
              <a:spcBef>
                <a:spcPts val="0"/>
              </a:spcBef>
              <a:spcAft>
                <a:spcPts val="0"/>
              </a:spcAft>
              <a:buClr>
                <a:schemeClr val="dk1"/>
              </a:buClr>
              <a:buSzPts val="3600"/>
              <a:buNone/>
              <a:defRPr b="1" sz="3600">
                <a:solidFill>
                  <a:schemeClr val="dk1"/>
                </a:solidFill>
              </a:defRPr>
            </a:lvl2pPr>
            <a:lvl3pPr lvl="2">
              <a:spcBef>
                <a:spcPts val="0"/>
              </a:spcBef>
              <a:spcAft>
                <a:spcPts val="0"/>
              </a:spcAft>
              <a:buClr>
                <a:schemeClr val="dk1"/>
              </a:buClr>
              <a:buSzPts val="3600"/>
              <a:buNone/>
              <a:defRPr b="1" sz="3600">
                <a:solidFill>
                  <a:schemeClr val="dk1"/>
                </a:solidFill>
              </a:defRPr>
            </a:lvl3pPr>
            <a:lvl4pPr lvl="3">
              <a:spcBef>
                <a:spcPts val="0"/>
              </a:spcBef>
              <a:spcAft>
                <a:spcPts val="0"/>
              </a:spcAft>
              <a:buClr>
                <a:schemeClr val="dk1"/>
              </a:buClr>
              <a:buSzPts val="3600"/>
              <a:buNone/>
              <a:defRPr b="1" sz="3600">
                <a:solidFill>
                  <a:schemeClr val="dk1"/>
                </a:solidFill>
              </a:defRPr>
            </a:lvl4pPr>
            <a:lvl5pPr lvl="4">
              <a:spcBef>
                <a:spcPts val="0"/>
              </a:spcBef>
              <a:spcAft>
                <a:spcPts val="0"/>
              </a:spcAft>
              <a:buClr>
                <a:schemeClr val="dk1"/>
              </a:buClr>
              <a:buSzPts val="3600"/>
              <a:buNone/>
              <a:defRPr b="1" sz="3600">
                <a:solidFill>
                  <a:schemeClr val="dk1"/>
                </a:solidFill>
              </a:defRPr>
            </a:lvl5pPr>
            <a:lvl6pPr lvl="5">
              <a:spcBef>
                <a:spcPts val="0"/>
              </a:spcBef>
              <a:spcAft>
                <a:spcPts val="0"/>
              </a:spcAft>
              <a:buClr>
                <a:schemeClr val="dk1"/>
              </a:buClr>
              <a:buSzPts val="3600"/>
              <a:buNone/>
              <a:defRPr b="1" sz="3600">
                <a:solidFill>
                  <a:schemeClr val="dk1"/>
                </a:solidFill>
              </a:defRPr>
            </a:lvl6pPr>
            <a:lvl7pPr lvl="6">
              <a:spcBef>
                <a:spcPts val="0"/>
              </a:spcBef>
              <a:spcAft>
                <a:spcPts val="0"/>
              </a:spcAft>
              <a:buClr>
                <a:schemeClr val="dk1"/>
              </a:buClr>
              <a:buSzPts val="3600"/>
              <a:buNone/>
              <a:defRPr b="1" sz="3600">
                <a:solidFill>
                  <a:schemeClr val="dk1"/>
                </a:solidFill>
              </a:defRPr>
            </a:lvl7pPr>
            <a:lvl8pPr lvl="7">
              <a:spcBef>
                <a:spcPts val="0"/>
              </a:spcBef>
              <a:spcAft>
                <a:spcPts val="0"/>
              </a:spcAft>
              <a:buClr>
                <a:schemeClr val="dk1"/>
              </a:buClr>
              <a:buSzPts val="3600"/>
              <a:buNone/>
              <a:defRPr b="1" sz="3600">
                <a:solidFill>
                  <a:schemeClr val="dk1"/>
                </a:solidFill>
              </a:defRPr>
            </a:lvl8pPr>
            <a:lvl9pPr lvl="8">
              <a:spcBef>
                <a:spcPts val="0"/>
              </a:spcBef>
              <a:spcAft>
                <a:spcPts val="0"/>
              </a:spcAft>
              <a:buClr>
                <a:schemeClr val="dk1"/>
              </a:buClr>
              <a:buSzPts val="3600"/>
              <a:buNone/>
              <a:defRPr b="1" sz="3600">
                <a:solidFill>
                  <a:schemeClr val="dk1"/>
                </a:solidFill>
              </a:defRPr>
            </a:lvl9pPr>
          </a:lstStyle>
          <a:p/>
        </p:txBody>
      </p:sp>
      <p:sp>
        <p:nvSpPr>
          <p:cNvPr id="7" name="Google Shape;7;p1"/>
          <p:cNvSpPr txBox="1"/>
          <p:nvPr>
            <p:ph idx="1" type="body"/>
          </p:nvPr>
        </p:nvSpPr>
        <p:spPr>
          <a:xfrm>
            <a:off x="457200" y="1200150"/>
            <a:ext cx="8229600" cy="3725681"/>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Clr>
                <a:schemeClr val="dk1"/>
              </a:buClr>
              <a:buSzPts val="3000"/>
              <a:buChar char="●"/>
              <a:defRPr sz="3000">
                <a:solidFill>
                  <a:schemeClr val="dk1"/>
                </a:solidFill>
              </a:defRPr>
            </a:lvl1pPr>
            <a:lvl2pPr indent="-381000" lvl="1" marL="914400">
              <a:spcBef>
                <a:spcPts val="0"/>
              </a:spcBef>
              <a:spcAft>
                <a:spcPts val="0"/>
              </a:spcAft>
              <a:buClr>
                <a:schemeClr val="dk1"/>
              </a:buClr>
              <a:buSzPts val="2400"/>
              <a:buChar char="○"/>
              <a:defRPr sz="2400">
                <a:solidFill>
                  <a:schemeClr val="dk1"/>
                </a:solidFill>
              </a:defRPr>
            </a:lvl2pPr>
            <a:lvl3pPr indent="-381000" lvl="2" marL="1371600">
              <a:spcBef>
                <a:spcPts val="0"/>
              </a:spcBef>
              <a:spcAft>
                <a:spcPts val="0"/>
              </a:spcAft>
              <a:buClr>
                <a:schemeClr val="dk1"/>
              </a:buClr>
              <a:buSzPts val="2400"/>
              <a:buChar char="■"/>
              <a:defRPr sz="24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sp>
        <p:nvSpPr>
          <p:cNvPr id="8" name="Google Shape;8;p1"/>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png"/><Relationship Id="rId4" Type="http://schemas.openxmlformats.org/officeDocument/2006/relationships/hyperlink" Target="http://www.chiefdelphi.com/" TargetMode="External"/><Relationship Id="rId5" Type="http://schemas.openxmlformats.org/officeDocument/2006/relationships/hyperlink" Target="https://www.thebluealliance.com/" TargetMode="External"/><Relationship Id="rId6" Type="http://schemas.openxmlformats.org/officeDocument/2006/relationships/hyperlink" Target="https://www.statbotics.io/"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png"/><Relationship Id="rId4" Type="http://schemas.openxmlformats.org/officeDocument/2006/relationships/hyperlink" Target="mailto:ahaddox612@gmail.co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pn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9" name="Shape 39"/>
        <p:cNvGrpSpPr/>
        <p:nvPr/>
      </p:nvGrpSpPr>
      <p:grpSpPr>
        <a:xfrm>
          <a:off x="0" y="0"/>
          <a:ext cx="0" cy="0"/>
          <a:chOff x="0" y="0"/>
          <a:chExt cx="0" cy="0"/>
        </a:xfrm>
      </p:grpSpPr>
      <p:sp>
        <p:nvSpPr>
          <p:cNvPr id="40" name="Google Shape;40;p9"/>
          <p:cNvSpPr txBox="1"/>
          <p:nvPr>
            <p:ph type="title"/>
          </p:nvPr>
        </p:nvSpPr>
        <p:spPr>
          <a:xfrm>
            <a:off x="485275" y="1820279"/>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3000">
                <a:solidFill>
                  <a:srgbClr val="5BE300"/>
                </a:solidFill>
                <a:latin typeface="Quicksand"/>
                <a:ea typeface="Quicksand"/>
                <a:cs typeface="Quicksand"/>
                <a:sym typeface="Quicksand"/>
              </a:rPr>
              <a:t>Citrus Circuits </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rPr b="0" lang="en" sz="3000">
                <a:solidFill>
                  <a:srgbClr val="5BE300"/>
                </a:solidFill>
                <a:latin typeface="Quicksand"/>
                <a:ea typeface="Quicksand"/>
                <a:cs typeface="Quicksand"/>
                <a:sym typeface="Quicksand"/>
              </a:rPr>
              <a:t>Fall Workshop Series</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t/>
            </a:r>
            <a:endParaRPr b="0" sz="3000">
              <a:solidFill>
                <a:srgbClr val="FFFFFF"/>
              </a:solidFill>
              <a:latin typeface="Quicksand"/>
              <a:ea typeface="Quicksand"/>
              <a:cs typeface="Quicksand"/>
              <a:sym typeface="Quicksand"/>
            </a:endParaRPr>
          </a:p>
        </p:txBody>
      </p:sp>
      <p:sp>
        <p:nvSpPr>
          <p:cNvPr id="41" name="Google Shape;41;p9"/>
          <p:cNvSpPr txBox="1"/>
          <p:nvPr/>
        </p:nvSpPr>
        <p:spPr>
          <a:xfrm>
            <a:off x="1672050" y="2118750"/>
            <a:ext cx="5799900" cy="90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Quicksand"/>
                <a:ea typeface="Quicksand"/>
                <a:cs typeface="Quicksand"/>
                <a:sym typeface="Quicksand"/>
              </a:rPr>
              <a:t>Game Analysis</a:t>
            </a:r>
            <a:endParaRPr sz="4800">
              <a:solidFill>
                <a:srgbClr val="FFFFFF"/>
              </a:solidFill>
              <a:latin typeface="Quicksand"/>
              <a:ea typeface="Quicksand"/>
              <a:cs typeface="Quicksand"/>
              <a:sym typeface="Quicksand"/>
            </a:endParaRPr>
          </a:p>
        </p:txBody>
      </p:sp>
      <p:sp>
        <p:nvSpPr>
          <p:cNvPr id="42" name="Google Shape;42;p9"/>
          <p:cNvSpPr txBox="1"/>
          <p:nvPr/>
        </p:nvSpPr>
        <p:spPr>
          <a:xfrm>
            <a:off x="3279300" y="3143650"/>
            <a:ext cx="2585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icksand"/>
                <a:ea typeface="Quicksand"/>
                <a:cs typeface="Quicksand"/>
                <a:sym typeface="Quicksand"/>
              </a:rPr>
              <a:t>by Austin Haddox</a:t>
            </a:r>
            <a:endParaRPr sz="1800">
              <a:solidFill>
                <a:srgbClr val="FFFFFF"/>
              </a:solidFill>
              <a:latin typeface="Quicksand"/>
              <a:ea typeface="Quicksand"/>
              <a:cs typeface="Quicksand"/>
              <a:sym typeface="Quicksa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93" name="Shape 93"/>
        <p:cNvGrpSpPr/>
        <p:nvPr/>
      </p:nvGrpSpPr>
      <p:grpSpPr>
        <a:xfrm>
          <a:off x="0" y="0"/>
          <a:ext cx="0" cy="0"/>
          <a:chOff x="0" y="0"/>
          <a:chExt cx="0" cy="0"/>
        </a:xfrm>
      </p:grpSpPr>
      <p:sp>
        <p:nvSpPr>
          <p:cNvPr id="94" name="Google Shape;94;p18"/>
          <p:cNvSpPr txBox="1"/>
          <p:nvPr/>
        </p:nvSpPr>
        <p:spPr>
          <a:xfrm>
            <a:off x="400000" y="508750"/>
            <a:ext cx="8344800" cy="9516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rgbClr val="262626"/>
              </a:buClr>
              <a:buSzPts val="3000"/>
              <a:buFont typeface="Century Gothic"/>
              <a:buNone/>
            </a:pPr>
            <a:r>
              <a:rPr lang="en" sz="3600">
                <a:solidFill>
                  <a:schemeClr val="lt1"/>
                </a:solidFill>
                <a:latin typeface="Quicksand"/>
                <a:ea typeface="Quicksand"/>
                <a:cs typeface="Quicksand"/>
                <a:sym typeface="Quicksand"/>
              </a:rPr>
              <a:t>Different ways to score: Auto/Teleop</a:t>
            </a:r>
            <a:endParaRPr i="0" sz="4500" u="none" cap="none" strike="noStrike">
              <a:solidFill>
                <a:schemeClr val="lt1"/>
              </a:solidFill>
              <a:latin typeface="Quicksand"/>
              <a:ea typeface="Quicksand"/>
              <a:cs typeface="Quicksand"/>
              <a:sym typeface="Quicksand"/>
            </a:endParaRPr>
          </a:p>
        </p:txBody>
      </p:sp>
      <p:sp>
        <p:nvSpPr>
          <p:cNvPr id="95" name="Google Shape;95;p18"/>
          <p:cNvSpPr txBox="1"/>
          <p:nvPr/>
        </p:nvSpPr>
        <p:spPr>
          <a:xfrm>
            <a:off x="138425" y="1503000"/>
            <a:ext cx="8866500" cy="3144300"/>
          </a:xfrm>
          <a:prstGeom prst="rect">
            <a:avLst/>
          </a:prstGeom>
          <a:noFill/>
          <a:ln>
            <a:noFill/>
          </a:ln>
        </p:spPr>
        <p:txBody>
          <a:bodyPr anchorCtr="0" anchor="ctr" bIns="91425" lIns="91425" spcFirstLastPara="1" rIns="91425" wrap="square" tIns="91425">
            <a:noAutofit/>
          </a:bodyPr>
          <a:lstStyle/>
          <a:p>
            <a:pPr indent="-336550" lvl="0" marL="457200" rtl="0" algn="l">
              <a:lnSpc>
                <a:spcPct val="110000"/>
              </a:lnSpc>
              <a:spcBef>
                <a:spcPts val="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Auto/Teleop Scoring Method</a:t>
            </a:r>
            <a:endParaRPr sz="33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Single element (2011-2014, 2016, 2018, 2020, 2022)</a:t>
            </a:r>
            <a:endParaRPr sz="27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Multiple elements (2011, 2015, 2017, 2019, 2023)</a:t>
            </a:r>
            <a:endParaRPr sz="27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Continuous cumulative scoring (2012, 2013, 2016, 2017, 2019, 2020, 2022, 2023)</a:t>
            </a:r>
            <a:endParaRPr sz="27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Threshold achievement scoring (2014, 2015, 2017, 2023)</a:t>
            </a:r>
            <a:endParaRPr sz="2700">
              <a:solidFill>
                <a:schemeClr val="lt1"/>
              </a:solidFill>
              <a:latin typeface="Quicksand"/>
              <a:ea typeface="Quicksand"/>
              <a:cs typeface="Quicksand"/>
              <a:sym typeface="Quicksand"/>
            </a:endParaRPr>
          </a:p>
          <a:p>
            <a:pPr indent="-336550" lvl="2" marL="13716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Qualification Ranking converts to score in Playoffs (2012, 2016, 2017)</a:t>
            </a:r>
            <a:endParaRPr sz="27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Possession time (2018)</a:t>
            </a:r>
            <a:endParaRPr sz="2700">
              <a:solidFill>
                <a:schemeClr val="lt1"/>
              </a:solidFill>
              <a:latin typeface="Quicksand"/>
              <a:ea typeface="Quicksand"/>
              <a:cs typeface="Quicksand"/>
              <a:sym typeface="Quicksand"/>
            </a:endParaRPr>
          </a:p>
          <a:p>
            <a:pPr indent="-336550" lvl="0" marL="457200" rtl="0" algn="l">
              <a:lnSpc>
                <a:spcPct val="110000"/>
              </a:lnSpc>
              <a:spcBef>
                <a:spcPts val="7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Auto/Teleop Scoring Limit</a:t>
            </a:r>
            <a:endParaRPr sz="33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Uncapped (2012-2014, 2016-2017, 2020, 2022)</a:t>
            </a:r>
            <a:endParaRPr sz="2700">
              <a:solidFill>
                <a:schemeClr val="lt1"/>
              </a:solidFill>
              <a:latin typeface="Quicksand"/>
              <a:ea typeface="Quicksand"/>
              <a:cs typeface="Quicksand"/>
              <a:sym typeface="Quicksand"/>
            </a:endParaRPr>
          </a:p>
          <a:p>
            <a:pPr indent="-336550" lvl="1" marL="914400" rtl="0" algn="l">
              <a:spcBef>
                <a:spcPts val="400"/>
              </a:spcBef>
              <a:spcAft>
                <a:spcPts val="0"/>
              </a:spcAft>
              <a:buClr>
                <a:schemeClr val="lt1"/>
              </a:buClr>
              <a:buSzPts val="1700"/>
              <a:buFont typeface="Quicksand"/>
              <a:buChar char="○"/>
            </a:pPr>
            <a:r>
              <a:rPr lang="en" sz="1700">
                <a:solidFill>
                  <a:schemeClr val="lt1"/>
                </a:solidFill>
                <a:latin typeface="Quicksand"/>
                <a:ea typeface="Quicksand"/>
                <a:cs typeface="Quicksand"/>
                <a:sym typeface="Quicksand"/>
              </a:rPr>
              <a:t>Capped (2015, 2018, 2019, 2023)</a:t>
            </a:r>
            <a:endParaRPr sz="2700">
              <a:solidFill>
                <a:schemeClr val="lt1"/>
              </a:solidFill>
              <a:latin typeface="Quicksand"/>
              <a:ea typeface="Quicksand"/>
              <a:cs typeface="Quicksand"/>
              <a:sym typeface="Quicksa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99" name="Shape 99"/>
        <p:cNvGrpSpPr/>
        <p:nvPr/>
      </p:nvGrpSpPr>
      <p:grpSpPr>
        <a:xfrm>
          <a:off x="0" y="0"/>
          <a:ext cx="0" cy="0"/>
          <a:chOff x="0" y="0"/>
          <a:chExt cx="0" cy="0"/>
        </a:xfrm>
      </p:grpSpPr>
      <p:sp>
        <p:nvSpPr>
          <p:cNvPr id="100" name="Google Shape;100;p19"/>
          <p:cNvSpPr txBox="1"/>
          <p:nvPr/>
        </p:nvSpPr>
        <p:spPr>
          <a:xfrm>
            <a:off x="336500" y="490625"/>
            <a:ext cx="8453700" cy="9516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rgbClr val="262626"/>
              </a:buClr>
              <a:buSzPts val="3000"/>
              <a:buFont typeface="Century Gothic"/>
              <a:buNone/>
            </a:pPr>
            <a:r>
              <a:rPr lang="en" sz="3400">
                <a:solidFill>
                  <a:schemeClr val="lt1"/>
                </a:solidFill>
                <a:latin typeface="Quicksand"/>
                <a:ea typeface="Quicksand"/>
                <a:cs typeface="Quicksand"/>
                <a:sym typeface="Quicksand"/>
              </a:rPr>
              <a:t>Different ways to score: End Game/Rank</a:t>
            </a:r>
            <a:endParaRPr i="0" sz="4300" u="none" cap="none" strike="noStrike">
              <a:solidFill>
                <a:schemeClr val="lt1"/>
              </a:solidFill>
              <a:latin typeface="Quicksand"/>
              <a:ea typeface="Quicksand"/>
              <a:cs typeface="Quicksand"/>
              <a:sym typeface="Quicksand"/>
            </a:endParaRPr>
          </a:p>
        </p:txBody>
      </p:sp>
      <p:sp>
        <p:nvSpPr>
          <p:cNvPr id="101" name="Google Shape;101;p19"/>
          <p:cNvSpPr txBox="1"/>
          <p:nvPr/>
        </p:nvSpPr>
        <p:spPr>
          <a:xfrm>
            <a:off x="522225" y="1306275"/>
            <a:ext cx="8344800" cy="3341100"/>
          </a:xfrm>
          <a:prstGeom prst="rect">
            <a:avLst/>
          </a:prstGeom>
          <a:noFill/>
          <a:ln>
            <a:noFill/>
          </a:ln>
        </p:spPr>
        <p:txBody>
          <a:bodyPr anchorCtr="0" anchor="ctr" bIns="91425" lIns="91425" spcFirstLastPara="1" rIns="91425" wrap="square" tIns="91425">
            <a:noAutofit/>
          </a:bodyPr>
          <a:lstStyle/>
          <a:p>
            <a:pPr indent="-317500" lvl="0" marL="457200" rtl="0" algn="l">
              <a:lnSpc>
                <a:spcPct val="110000"/>
              </a:lnSpc>
              <a:spcBef>
                <a:spcPts val="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End Game Scoring Method</a:t>
            </a:r>
            <a:endParaRPr sz="3000">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Single task / dual task (2012, 2013, 2016-2020, 2023)</a:t>
            </a:r>
            <a:endParaRPr sz="2400">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Staged tasks (2013, 2019, 2022)</a:t>
            </a:r>
            <a:endParaRPr sz="2400">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Assisted task (2012, 2018, 2019, 2020)</a:t>
            </a:r>
            <a:endParaRPr sz="2400">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Ordinal (2011)</a:t>
            </a:r>
            <a:endParaRPr sz="2400">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None (2014, 2015)</a:t>
            </a:r>
            <a:endParaRPr sz="2400">
              <a:solidFill>
                <a:schemeClr val="lt1"/>
              </a:solidFill>
              <a:latin typeface="Quicksand"/>
              <a:ea typeface="Quicksand"/>
              <a:cs typeface="Quicksand"/>
              <a:sym typeface="Quicksand"/>
            </a:endParaRPr>
          </a:p>
          <a:p>
            <a:pPr indent="-317500" lvl="0" marL="457200" rtl="0" algn="l">
              <a:lnSpc>
                <a:spcPct val="110000"/>
              </a:lnSpc>
              <a:spcBef>
                <a:spcPts val="7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Ranking </a:t>
            </a:r>
            <a:endParaRPr sz="3000">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Wins/ties only (2011-2014)</a:t>
            </a:r>
            <a:endParaRPr>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Qualification Score (2015)</a:t>
            </a:r>
            <a:endParaRPr>
              <a:solidFill>
                <a:schemeClr val="lt1"/>
              </a:solidFill>
              <a:latin typeface="Quicksand"/>
              <a:ea typeface="Quicksand"/>
              <a:cs typeface="Quicksand"/>
              <a:sym typeface="Quicksand"/>
            </a:endParaRPr>
          </a:p>
          <a:p>
            <a:pPr indent="-317500" lvl="1" marL="9144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Bonus achievements</a:t>
            </a:r>
            <a:endParaRPr sz="2400">
              <a:solidFill>
                <a:schemeClr val="lt1"/>
              </a:solidFill>
              <a:latin typeface="Quicksand"/>
              <a:ea typeface="Quicksand"/>
              <a:cs typeface="Quicksand"/>
              <a:sym typeface="Quicksand"/>
            </a:endParaRPr>
          </a:p>
          <a:p>
            <a:pPr indent="-317500" lvl="2" marL="13716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Coopertition (2012)</a:t>
            </a:r>
            <a:endParaRPr sz="2400">
              <a:solidFill>
                <a:schemeClr val="lt1"/>
              </a:solidFill>
              <a:latin typeface="Quicksand"/>
              <a:ea typeface="Quicksand"/>
              <a:cs typeface="Quicksand"/>
              <a:sym typeface="Quicksand"/>
            </a:endParaRPr>
          </a:p>
          <a:p>
            <a:pPr indent="-317500" lvl="2" marL="13716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Dual achievements/thresholds (2016-2023)</a:t>
            </a:r>
            <a:endParaRPr sz="1700">
              <a:solidFill>
                <a:schemeClr val="lt1"/>
              </a:solidFill>
              <a:latin typeface="Quicksand"/>
              <a:ea typeface="Quicksand"/>
              <a:cs typeface="Quicksand"/>
              <a:sym typeface="Quicksan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05" name="Shape 105"/>
        <p:cNvGrpSpPr/>
        <p:nvPr/>
      </p:nvGrpSpPr>
      <p:grpSpPr>
        <a:xfrm>
          <a:off x="0" y="0"/>
          <a:ext cx="0" cy="0"/>
          <a:chOff x="0" y="0"/>
          <a:chExt cx="0" cy="0"/>
        </a:xfrm>
      </p:grpSpPr>
      <p:sp>
        <p:nvSpPr>
          <p:cNvPr id="106" name="Google Shape;106;p20"/>
          <p:cNvSpPr txBox="1"/>
          <p:nvPr/>
        </p:nvSpPr>
        <p:spPr>
          <a:xfrm>
            <a:off x="925275" y="1820875"/>
            <a:ext cx="7293600" cy="1542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800"/>
              <a:buFont typeface="Quicksand"/>
              <a:buNone/>
            </a:pPr>
            <a:r>
              <a:rPr lang="en" sz="4800">
                <a:solidFill>
                  <a:srgbClr val="FFFFFF"/>
                </a:solidFill>
                <a:latin typeface="Quicksand"/>
                <a:ea typeface="Quicksand"/>
                <a:cs typeface="Quicksand"/>
                <a:sym typeface="Quicksand"/>
              </a:rPr>
              <a:t>Scoring Systems</a:t>
            </a:r>
            <a:endParaRPr sz="4800">
              <a:solidFill>
                <a:srgbClr val="FFFFFF"/>
              </a:solidFill>
              <a:latin typeface="Quicksand"/>
              <a:ea typeface="Quicksand"/>
              <a:cs typeface="Quicksand"/>
              <a:sym typeface="Quicksan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10" name="Shape 110"/>
        <p:cNvGrpSpPr/>
        <p:nvPr/>
      </p:nvGrpSpPr>
      <p:grpSpPr>
        <a:xfrm>
          <a:off x="0" y="0"/>
          <a:ext cx="0" cy="0"/>
          <a:chOff x="0" y="0"/>
          <a:chExt cx="0" cy="0"/>
        </a:xfrm>
      </p:grpSpPr>
      <p:sp>
        <p:nvSpPr>
          <p:cNvPr id="111" name="Google Shape;111;p21"/>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Linear Scoring</a:t>
            </a:r>
            <a:endParaRPr b="0" i="0" sz="4500" u="none" cap="none" strike="noStrike">
              <a:solidFill>
                <a:srgbClr val="FFFFFF"/>
              </a:solidFill>
              <a:latin typeface="Quicksand"/>
              <a:ea typeface="Quicksand"/>
              <a:cs typeface="Quicksand"/>
              <a:sym typeface="Quicksand"/>
            </a:endParaRPr>
          </a:p>
        </p:txBody>
      </p:sp>
      <p:sp>
        <p:nvSpPr>
          <p:cNvPr id="112" name="Google Shape;112;p21"/>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23850" lvl="0" marL="457200" rtl="0" algn="l">
              <a:spcBef>
                <a:spcPts val="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A Linear Scoring System is a system that grants points for every game piece that is scored.</a:t>
            </a:r>
            <a:endParaRPr sz="3000">
              <a:solidFill>
                <a:schemeClr val="lt1"/>
              </a:solidFill>
              <a:latin typeface="Quicksand"/>
              <a:ea typeface="Quicksand"/>
              <a:cs typeface="Quicksand"/>
              <a:sym typeface="Quicksand"/>
            </a:endParaRPr>
          </a:p>
          <a:p>
            <a:pPr indent="-323850" lvl="0" marL="457200" rtl="0" algn="l">
              <a:spcBef>
                <a:spcPts val="70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Single Scoring Opportunity: A system that has you score either one game piece or one set of game pieces at a time.</a:t>
            </a:r>
            <a:endParaRPr sz="3000">
              <a:solidFill>
                <a:schemeClr val="lt1"/>
              </a:solidFill>
              <a:latin typeface="Quicksand"/>
              <a:ea typeface="Quicksand"/>
              <a:cs typeface="Quicksand"/>
              <a:sym typeface="Quicksand"/>
            </a:endParaRPr>
          </a:p>
          <a:p>
            <a:pPr indent="-323850" lvl="1" marL="914400" rtl="0" algn="l">
              <a:lnSpc>
                <a:spcPct val="90000"/>
              </a:lnSpc>
              <a:spcBef>
                <a:spcPts val="40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Example: Score one ball or one item per cycle and get points per ball or item.</a:t>
            </a:r>
            <a:endParaRPr sz="2400">
              <a:solidFill>
                <a:schemeClr val="lt1"/>
              </a:solidFill>
              <a:latin typeface="Quicksand"/>
              <a:ea typeface="Quicksand"/>
              <a:cs typeface="Quicksand"/>
              <a:sym typeface="Quicksand"/>
            </a:endParaRPr>
          </a:p>
          <a:p>
            <a:pPr indent="-323850" lvl="0" marL="457200" rtl="0" algn="l">
              <a:spcBef>
                <a:spcPts val="70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Multiple Scoring Opportunities: A system that allows you to score multiple game pieces per cycle.</a:t>
            </a:r>
            <a:endParaRPr sz="3000">
              <a:solidFill>
                <a:schemeClr val="lt1"/>
              </a:solidFill>
              <a:latin typeface="Quicksand"/>
              <a:ea typeface="Quicksand"/>
              <a:cs typeface="Quicksand"/>
              <a:sym typeface="Quicksand"/>
            </a:endParaRPr>
          </a:p>
          <a:p>
            <a:pPr indent="-323850" lvl="1" marL="914400" rtl="0" algn="l">
              <a:lnSpc>
                <a:spcPct val="90000"/>
              </a:lnSpc>
              <a:spcBef>
                <a:spcPts val="40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Examples: 1) </a:t>
            </a:r>
            <a:r>
              <a:rPr lang="en">
                <a:solidFill>
                  <a:schemeClr val="lt1"/>
                </a:solidFill>
                <a:latin typeface="Quicksand"/>
                <a:ea typeface="Quicksand"/>
                <a:cs typeface="Quicksand"/>
                <a:sym typeface="Quicksand"/>
              </a:rPr>
              <a:t>Shooting multiple balls or items per cycle. 2) Score multiple crates on a platform per cycle and get points for every crate scored.</a:t>
            </a:r>
            <a:endParaRPr>
              <a:solidFill>
                <a:schemeClr val="lt1"/>
              </a:solidFill>
              <a:latin typeface="Quicksand"/>
              <a:ea typeface="Quicksand"/>
              <a:cs typeface="Quicksand"/>
              <a:sym typeface="Quicksand"/>
            </a:endParaRPr>
          </a:p>
          <a:p>
            <a:pPr indent="457200" lvl="0" marL="0" rtl="0" algn="l">
              <a:spcBef>
                <a:spcPts val="700"/>
              </a:spcBef>
              <a:spcAft>
                <a:spcPts val="0"/>
              </a:spcAft>
              <a:buNone/>
            </a:pPr>
            <a:r>
              <a:rPr b="1" lang="en" sz="1500">
                <a:solidFill>
                  <a:srgbClr val="00B050"/>
                </a:solidFill>
                <a:latin typeface="Quicksand"/>
                <a:ea typeface="Quicksand"/>
                <a:cs typeface="Quicksand"/>
                <a:sym typeface="Quicksand"/>
              </a:rPr>
              <a:t>Focus on max carrying capacity and how we score!</a:t>
            </a:r>
            <a:endParaRPr sz="2400">
              <a:solidFill>
                <a:srgbClr val="FFFFFF"/>
              </a:solidFill>
              <a:latin typeface="Quicksand"/>
              <a:ea typeface="Quicksand"/>
              <a:cs typeface="Quicksand"/>
              <a:sym typeface="Quicksan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16" name="Shape 116"/>
        <p:cNvGrpSpPr/>
        <p:nvPr/>
      </p:nvGrpSpPr>
      <p:grpSpPr>
        <a:xfrm>
          <a:off x="0" y="0"/>
          <a:ext cx="0" cy="0"/>
          <a:chOff x="0" y="0"/>
          <a:chExt cx="0" cy="0"/>
        </a:xfrm>
      </p:grpSpPr>
      <p:sp>
        <p:nvSpPr>
          <p:cNvPr id="117" name="Google Shape;117;p22"/>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Non-</a:t>
            </a:r>
            <a:r>
              <a:rPr lang="en" sz="4500">
                <a:solidFill>
                  <a:srgbClr val="FFFFFF"/>
                </a:solidFill>
                <a:latin typeface="Quicksand"/>
                <a:ea typeface="Quicksand"/>
                <a:cs typeface="Quicksand"/>
                <a:sym typeface="Quicksand"/>
              </a:rPr>
              <a:t>Linear Scoring</a:t>
            </a:r>
            <a:endParaRPr b="0" i="0" sz="4500" u="none" cap="none" strike="noStrike">
              <a:solidFill>
                <a:srgbClr val="FFFFFF"/>
              </a:solidFill>
              <a:latin typeface="Quicksand"/>
              <a:ea typeface="Quicksand"/>
              <a:cs typeface="Quicksand"/>
              <a:sym typeface="Quicksand"/>
            </a:endParaRPr>
          </a:p>
        </p:txBody>
      </p:sp>
      <p:sp>
        <p:nvSpPr>
          <p:cNvPr id="118" name="Google Shape;118;p22"/>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177800" lvl="0" marL="139700" rtl="0" algn="l">
              <a:lnSpc>
                <a:spcPct val="90000"/>
              </a:lnSpc>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Step Scoring:  A system that does not grant points for every piece scored</a:t>
            </a:r>
            <a:endParaRPr sz="3600">
              <a:solidFill>
                <a:schemeClr val="lt1"/>
              </a:solidFill>
              <a:latin typeface="Quicksand"/>
              <a:ea typeface="Quicksand"/>
              <a:cs typeface="Quicksand"/>
              <a:sym typeface="Quicksand"/>
            </a:endParaRPr>
          </a:p>
          <a:p>
            <a:pPr indent="-177800" lvl="1" marL="3429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Threshold: Once you score X amount of game pieces or score X amount of points then you get points.</a:t>
            </a:r>
            <a:endParaRPr sz="3000">
              <a:solidFill>
                <a:schemeClr val="lt1"/>
              </a:solidFill>
              <a:latin typeface="Quicksand"/>
              <a:ea typeface="Quicksand"/>
              <a:cs typeface="Quicksand"/>
              <a:sym typeface="Quicksand"/>
            </a:endParaRPr>
          </a:p>
          <a:p>
            <a:pPr indent="-165100" lvl="2" marL="5461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Example: 1) You get 50 points after you score 10 balls. 2) RPs are often thresholds</a:t>
            </a:r>
            <a:endParaRPr sz="3000">
              <a:solidFill>
                <a:schemeClr val="lt1"/>
              </a:solidFill>
              <a:latin typeface="Quicksand"/>
              <a:ea typeface="Quicksand"/>
              <a:cs typeface="Quicksand"/>
              <a:sym typeface="Quicksand"/>
            </a:endParaRPr>
          </a:p>
          <a:p>
            <a:pPr indent="-177800" lvl="1" marL="3429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Series: Having multiple thresholds of scoring. </a:t>
            </a:r>
            <a:endParaRPr sz="3000">
              <a:solidFill>
                <a:schemeClr val="lt1"/>
              </a:solidFill>
              <a:latin typeface="Quicksand"/>
              <a:ea typeface="Quicksand"/>
              <a:cs typeface="Quicksand"/>
              <a:sym typeface="Quicksand"/>
            </a:endParaRPr>
          </a:p>
          <a:p>
            <a:pPr indent="-165100" lvl="2" marL="5461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Example: 1) You get 50 points for every 10 items you score. 2) You get 50 points for scoring 10 balls, 50 more points for scoring an extra 15 balls, etc. (Normally these have only a few thresholds)</a:t>
            </a:r>
            <a:endParaRPr sz="3000">
              <a:solidFill>
                <a:schemeClr val="lt1"/>
              </a:solidFill>
              <a:latin typeface="Quicksand"/>
              <a:ea typeface="Quicksand"/>
              <a:cs typeface="Quicksand"/>
              <a:sym typeface="Quicksand"/>
            </a:endParaRPr>
          </a:p>
          <a:p>
            <a:pPr indent="0" lvl="0" marL="139700" rtl="0" algn="l">
              <a:lnSpc>
                <a:spcPct val="90000"/>
              </a:lnSpc>
              <a:spcBef>
                <a:spcPts val="700"/>
              </a:spcBef>
              <a:spcAft>
                <a:spcPts val="0"/>
              </a:spcAft>
              <a:buNone/>
            </a:pPr>
            <a:r>
              <a:rPr b="1" lang="en" sz="1600">
                <a:solidFill>
                  <a:srgbClr val="00B050"/>
                </a:solidFill>
                <a:latin typeface="Quicksand"/>
                <a:ea typeface="Quicksand"/>
                <a:cs typeface="Quicksand"/>
                <a:sym typeface="Quicksand"/>
              </a:rPr>
              <a:t>Focus on how many cycles are required to score points and see if the extra time is worth the points!</a:t>
            </a:r>
            <a:endParaRPr sz="1600">
              <a:solidFill>
                <a:srgbClr val="00B050"/>
              </a:solidFill>
              <a:latin typeface="Quicksand"/>
              <a:ea typeface="Quicksand"/>
              <a:cs typeface="Quicksand"/>
              <a:sym typeface="Quicksand"/>
            </a:endParaRPr>
          </a:p>
          <a:p>
            <a:pPr indent="0" lvl="0" marL="139700" rtl="0" algn="l">
              <a:lnSpc>
                <a:spcPct val="90000"/>
              </a:lnSpc>
              <a:spcBef>
                <a:spcPts val="700"/>
              </a:spcBef>
              <a:spcAft>
                <a:spcPts val="0"/>
              </a:spcAft>
              <a:buNone/>
            </a:pPr>
            <a:r>
              <a:t/>
            </a:r>
            <a:endParaRPr sz="1500">
              <a:solidFill>
                <a:srgbClr val="00B050"/>
              </a:solidFill>
              <a:latin typeface="Quicksand"/>
              <a:ea typeface="Quicksand"/>
              <a:cs typeface="Quicksand"/>
              <a:sym typeface="Quicksan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22" name="Shape 122"/>
        <p:cNvGrpSpPr/>
        <p:nvPr/>
      </p:nvGrpSpPr>
      <p:grpSpPr>
        <a:xfrm>
          <a:off x="0" y="0"/>
          <a:ext cx="0" cy="0"/>
          <a:chOff x="0" y="0"/>
          <a:chExt cx="0" cy="0"/>
        </a:xfrm>
      </p:grpSpPr>
      <p:sp>
        <p:nvSpPr>
          <p:cNvPr id="123" name="Google Shape;123;p23"/>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Non-Linear Scoring</a:t>
            </a:r>
            <a:endParaRPr b="0" i="0" sz="4500" u="none" cap="none" strike="noStrike">
              <a:solidFill>
                <a:srgbClr val="FFFFFF"/>
              </a:solidFill>
              <a:latin typeface="Quicksand"/>
              <a:ea typeface="Quicksand"/>
              <a:cs typeface="Quicksand"/>
              <a:sym typeface="Quicksand"/>
            </a:endParaRPr>
          </a:p>
        </p:txBody>
      </p:sp>
      <p:sp>
        <p:nvSpPr>
          <p:cNvPr id="124" name="Google Shape;124;p23"/>
          <p:cNvSpPr txBox="1"/>
          <p:nvPr/>
        </p:nvSpPr>
        <p:spPr>
          <a:xfrm>
            <a:off x="522225" y="1288150"/>
            <a:ext cx="8344800" cy="3359100"/>
          </a:xfrm>
          <a:prstGeom prst="rect">
            <a:avLst/>
          </a:prstGeom>
          <a:noFill/>
          <a:ln>
            <a:noFill/>
          </a:ln>
        </p:spPr>
        <p:txBody>
          <a:bodyPr anchorCtr="0" anchor="ctr" bIns="91425" lIns="91425" spcFirstLastPara="1" rIns="91425" wrap="square" tIns="91425">
            <a:noAutofit/>
          </a:bodyPr>
          <a:lstStyle/>
          <a:p>
            <a:pPr indent="-177800" lvl="0" marL="139700" rtl="0" algn="l">
              <a:lnSpc>
                <a:spcPct val="90000"/>
              </a:lnSpc>
              <a:spcBef>
                <a:spcPts val="7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Dependent Scoring: A system that only grants points once something else is done</a:t>
            </a:r>
            <a:endParaRPr sz="3600">
              <a:solidFill>
                <a:schemeClr val="lt1"/>
              </a:solidFill>
              <a:latin typeface="Quicksand"/>
              <a:ea typeface="Quicksand"/>
              <a:cs typeface="Quicksand"/>
              <a:sym typeface="Quicksand"/>
            </a:endParaRPr>
          </a:p>
          <a:p>
            <a:pPr indent="-177800" lvl="1" marL="3429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Multiplicative Bonus: Grants a bonus of points relative to another scoring method.</a:t>
            </a:r>
            <a:endParaRPr sz="3000">
              <a:solidFill>
                <a:schemeClr val="lt1"/>
              </a:solidFill>
              <a:latin typeface="Quicksand"/>
              <a:ea typeface="Quicksand"/>
              <a:cs typeface="Quicksand"/>
              <a:sym typeface="Quicksand"/>
            </a:endParaRPr>
          </a:p>
          <a:p>
            <a:pPr indent="-165100" lvl="2" marL="5461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Example: 1) If you score a brick you get 0 points. However, if you do, your next cycle is worth 30 points rather than 10 (3x).</a:t>
            </a:r>
            <a:endParaRPr sz="3000">
              <a:solidFill>
                <a:schemeClr val="lt1"/>
              </a:solidFill>
              <a:latin typeface="Quicksand"/>
              <a:ea typeface="Quicksand"/>
              <a:cs typeface="Quicksand"/>
              <a:sym typeface="Quicksand"/>
            </a:endParaRPr>
          </a:p>
          <a:p>
            <a:pPr indent="-177800" lvl="1" marL="3429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Additive Bonus: Grants a bonus of points once you score your cycle</a:t>
            </a:r>
            <a:endParaRPr sz="3000">
              <a:solidFill>
                <a:schemeClr val="lt1"/>
              </a:solidFill>
              <a:latin typeface="Quicksand"/>
              <a:ea typeface="Quicksand"/>
              <a:cs typeface="Quicksand"/>
              <a:sym typeface="Quicksand"/>
            </a:endParaRPr>
          </a:p>
          <a:p>
            <a:pPr indent="-165100" lvl="2" marL="546100" rtl="0" algn="l">
              <a:lnSpc>
                <a:spcPct val="80000"/>
              </a:lnSpc>
              <a:spcBef>
                <a:spcPts val="40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Example: 1) If you score a brick you get 0 points. However, if you do, your next cycle is worth 15 points more than normal (+15). </a:t>
            </a:r>
            <a:endParaRPr sz="3000">
              <a:solidFill>
                <a:schemeClr val="lt1"/>
              </a:solidFill>
              <a:latin typeface="Quicksand"/>
              <a:ea typeface="Quicksand"/>
              <a:cs typeface="Quicksand"/>
              <a:sym typeface="Quicksand"/>
            </a:endParaRPr>
          </a:p>
          <a:p>
            <a:pPr indent="0" lvl="0" marL="139700" rtl="0" algn="l">
              <a:lnSpc>
                <a:spcPct val="90000"/>
              </a:lnSpc>
              <a:spcBef>
                <a:spcPts val="700"/>
              </a:spcBef>
              <a:spcAft>
                <a:spcPts val="0"/>
              </a:spcAft>
              <a:buNone/>
            </a:pPr>
            <a:r>
              <a:rPr b="1" lang="en" sz="1600">
                <a:solidFill>
                  <a:srgbClr val="00B050"/>
                </a:solidFill>
                <a:latin typeface="Quicksand"/>
                <a:ea typeface="Quicksand"/>
                <a:cs typeface="Quicksand"/>
                <a:sym typeface="Quicksand"/>
              </a:rPr>
              <a:t>Focus on what percentage of a max score cycle is from bonuses and decide if it is worth the extra time!</a:t>
            </a:r>
            <a:endParaRPr sz="2100">
              <a:solidFill>
                <a:srgbClr val="00B050"/>
              </a:solidFill>
              <a:latin typeface="Quicksand"/>
              <a:ea typeface="Quicksand"/>
              <a:cs typeface="Quicksand"/>
              <a:sym typeface="Quicksan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28" name="Shape 128"/>
        <p:cNvGrpSpPr/>
        <p:nvPr/>
      </p:nvGrpSpPr>
      <p:grpSpPr>
        <a:xfrm>
          <a:off x="0" y="0"/>
          <a:ext cx="0" cy="0"/>
          <a:chOff x="0" y="0"/>
          <a:chExt cx="0" cy="0"/>
        </a:xfrm>
      </p:grpSpPr>
      <p:sp>
        <p:nvSpPr>
          <p:cNvPr id="129" name="Google Shape;129;p24"/>
          <p:cNvSpPr txBox="1"/>
          <p:nvPr/>
        </p:nvSpPr>
        <p:spPr>
          <a:xfrm>
            <a:off x="353775" y="508750"/>
            <a:ext cx="84636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Max Score vs Unlimited Scoring</a:t>
            </a:r>
            <a:endParaRPr b="0" i="0" sz="4500" u="none" cap="none" strike="noStrike">
              <a:solidFill>
                <a:srgbClr val="FFFFFF"/>
              </a:solidFill>
              <a:latin typeface="Quicksand"/>
              <a:ea typeface="Quicksand"/>
              <a:cs typeface="Quicksand"/>
              <a:sym typeface="Quicksand"/>
            </a:endParaRPr>
          </a:p>
        </p:txBody>
      </p:sp>
      <p:sp>
        <p:nvSpPr>
          <p:cNvPr id="130" name="Google Shape;130;p24"/>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158750" lvl="0" marL="139700" rtl="0" algn="l">
              <a:lnSpc>
                <a:spcPct val="110000"/>
              </a:lnSpc>
              <a:spcBef>
                <a:spcPts val="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Max Score</a:t>
            </a:r>
            <a:endParaRPr sz="3300">
              <a:solidFill>
                <a:schemeClr val="lt1"/>
              </a:solidFill>
              <a:latin typeface="Quicksand"/>
              <a:ea typeface="Quicksand"/>
              <a:cs typeface="Quicksand"/>
              <a:sym typeface="Quicksand"/>
            </a:endParaRPr>
          </a:p>
          <a:p>
            <a:pPr indent="-165100" lvl="1" marL="3429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Max Number of game pieces or scoring opportunities</a:t>
            </a:r>
            <a:endParaRPr sz="2700">
              <a:solidFill>
                <a:schemeClr val="lt1"/>
              </a:solidFill>
              <a:latin typeface="Quicksand"/>
              <a:ea typeface="Quicksand"/>
              <a:cs typeface="Quicksand"/>
              <a:sym typeface="Quicksand"/>
            </a:endParaRPr>
          </a:p>
          <a:p>
            <a:pPr indent="-152400" lvl="2" marL="5461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Example: You only have 20 balls per alliance. Balls do not get reintroduced when scored and opponents can’t control your balls.</a:t>
            </a:r>
            <a:endParaRPr sz="2700">
              <a:solidFill>
                <a:schemeClr val="lt1"/>
              </a:solidFill>
              <a:latin typeface="Quicksand"/>
              <a:ea typeface="Quicksand"/>
              <a:cs typeface="Quicksand"/>
              <a:sym typeface="Quicksand"/>
            </a:endParaRPr>
          </a:p>
          <a:p>
            <a:pPr indent="0" lvl="0" marL="546100" rtl="0" algn="l">
              <a:spcBef>
                <a:spcPts val="400"/>
              </a:spcBef>
              <a:spcAft>
                <a:spcPts val="0"/>
              </a:spcAft>
              <a:buNone/>
            </a:pPr>
            <a:r>
              <a:rPr b="1" lang="en">
                <a:solidFill>
                  <a:srgbClr val="00B050"/>
                </a:solidFill>
                <a:latin typeface="Quicksand"/>
                <a:ea typeface="Quicksand"/>
                <a:cs typeface="Quicksand"/>
                <a:sym typeface="Quicksand"/>
              </a:rPr>
              <a:t>Focus on scoring every ball and stopping your opponents from scoring at least one ball!</a:t>
            </a:r>
            <a:endParaRPr sz="2700">
              <a:solidFill>
                <a:srgbClr val="00B050"/>
              </a:solidFill>
              <a:latin typeface="Quicksand"/>
              <a:ea typeface="Quicksand"/>
              <a:cs typeface="Quicksand"/>
              <a:sym typeface="Quicksand"/>
            </a:endParaRPr>
          </a:p>
          <a:p>
            <a:pPr indent="-165100" lvl="1" marL="3429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Max number of total points between the two alliances</a:t>
            </a:r>
            <a:endParaRPr sz="2700">
              <a:solidFill>
                <a:schemeClr val="lt1"/>
              </a:solidFill>
              <a:latin typeface="Quicksand"/>
              <a:ea typeface="Quicksand"/>
              <a:cs typeface="Quicksand"/>
              <a:sym typeface="Quicksand"/>
            </a:endParaRPr>
          </a:p>
          <a:p>
            <a:pPr indent="-152400" lvl="2" marL="546100" rtl="0" algn="l">
              <a:spcBef>
                <a:spcPts val="400"/>
              </a:spcBef>
              <a:spcAft>
                <a:spcPts val="0"/>
              </a:spcAft>
              <a:buClr>
                <a:schemeClr val="lt1"/>
              </a:buClr>
              <a:buSzPts val="1400"/>
              <a:buFont typeface="Quicksand"/>
              <a:buChar char="■"/>
            </a:pPr>
            <a:r>
              <a:rPr lang="en">
                <a:solidFill>
                  <a:schemeClr val="lt1"/>
                </a:solidFill>
                <a:latin typeface="Quicksand"/>
                <a:ea typeface="Quicksand"/>
                <a:cs typeface="Quicksand"/>
                <a:sym typeface="Quicksand"/>
              </a:rPr>
              <a:t>Example: 1) There are 100 possible points in the match (differential scoring). </a:t>
            </a:r>
            <a:endParaRPr sz="2700">
              <a:solidFill>
                <a:schemeClr val="lt1"/>
              </a:solidFill>
              <a:latin typeface="Quicksand"/>
              <a:ea typeface="Quicksand"/>
              <a:cs typeface="Quicksand"/>
              <a:sym typeface="Quicksand"/>
            </a:endParaRPr>
          </a:p>
          <a:p>
            <a:pPr indent="0" lvl="0" marL="546100" rtl="0" algn="l">
              <a:spcBef>
                <a:spcPts val="400"/>
              </a:spcBef>
              <a:spcAft>
                <a:spcPts val="0"/>
              </a:spcAft>
              <a:buNone/>
            </a:pPr>
            <a:r>
              <a:rPr b="1" lang="en">
                <a:solidFill>
                  <a:srgbClr val="00B050"/>
                </a:solidFill>
                <a:latin typeface="Quicksand"/>
                <a:ea typeface="Quicksand"/>
                <a:cs typeface="Quicksand"/>
                <a:sym typeface="Quicksand"/>
              </a:rPr>
              <a:t>Focus on scoring at least 51 points, it doesn’t matter what your opponents do because every point you score is one less that your opponents can.</a:t>
            </a:r>
            <a:endParaRPr>
              <a:solidFill>
                <a:srgbClr val="00B050"/>
              </a:solidFill>
              <a:highlight>
                <a:srgbClr val="FFFF00"/>
              </a:highlight>
              <a:latin typeface="Quicksand"/>
              <a:ea typeface="Quicksand"/>
              <a:cs typeface="Quicksand"/>
              <a:sym typeface="Quicksand"/>
            </a:endParaRPr>
          </a:p>
          <a:p>
            <a:pPr indent="-158750" lvl="0" marL="139700" rtl="0" algn="l">
              <a:lnSpc>
                <a:spcPct val="110000"/>
              </a:lnSpc>
              <a:spcBef>
                <a:spcPts val="70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Unlimited Score</a:t>
            </a:r>
            <a:endParaRPr sz="3300">
              <a:solidFill>
                <a:schemeClr val="lt1"/>
              </a:solidFill>
              <a:latin typeface="Quicksand"/>
              <a:ea typeface="Quicksand"/>
              <a:cs typeface="Quicksand"/>
              <a:sym typeface="Quicksand"/>
            </a:endParaRPr>
          </a:p>
          <a:p>
            <a:pPr indent="-158750" lvl="1" marL="342900" rtl="0" algn="l">
              <a:spcBef>
                <a:spcPts val="400"/>
              </a:spcBef>
              <a:spcAft>
                <a:spcPts val="0"/>
              </a:spcAft>
              <a:buClr>
                <a:schemeClr val="lt1"/>
              </a:buClr>
              <a:buSzPts val="1500"/>
              <a:buFont typeface="Quicksand"/>
              <a:buChar char="○"/>
            </a:pPr>
            <a:r>
              <a:rPr lang="en" sz="1500">
                <a:solidFill>
                  <a:schemeClr val="lt1"/>
                </a:solidFill>
                <a:latin typeface="Quicksand"/>
                <a:ea typeface="Quicksand"/>
                <a:cs typeface="Quicksand"/>
                <a:sym typeface="Quicksand"/>
              </a:rPr>
              <a:t>Example: 1) There are 50 balls on the field, but balls get reintroduced when scored.</a:t>
            </a:r>
            <a:endParaRPr sz="1500">
              <a:solidFill>
                <a:schemeClr val="lt1"/>
              </a:solidFill>
              <a:highlight>
                <a:srgbClr val="FFFF00"/>
              </a:highlight>
              <a:latin typeface="Quicksand"/>
              <a:ea typeface="Quicksand"/>
              <a:cs typeface="Quicksand"/>
              <a:sym typeface="Quicksand"/>
            </a:endParaRPr>
          </a:p>
          <a:p>
            <a:pPr indent="0" lvl="0" marL="342900" rtl="0" algn="l">
              <a:spcBef>
                <a:spcPts val="400"/>
              </a:spcBef>
              <a:spcAft>
                <a:spcPts val="0"/>
              </a:spcAft>
              <a:buNone/>
            </a:pPr>
            <a:r>
              <a:rPr b="1" lang="en" sz="1500">
                <a:solidFill>
                  <a:srgbClr val="00B050"/>
                </a:solidFill>
                <a:latin typeface="Quicksand"/>
                <a:ea typeface="Quicksand"/>
                <a:cs typeface="Quicksand"/>
                <a:sym typeface="Quicksand"/>
              </a:rPr>
              <a:t>Focus on optimizing score by scoring either more per cycle or more cycles! This is a multiplicative relationship for your total score.</a:t>
            </a:r>
            <a:endParaRPr sz="1800">
              <a:solidFill>
                <a:srgbClr val="00B050"/>
              </a:solidFill>
              <a:latin typeface="Quicksand"/>
              <a:ea typeface="Quicksand"/>
              <a:cs typeface="Quicksand"/>
              <a:sym typeface="Quicksan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34" name="Shape 134"/>
        <p:cNvGrpSpPr/>
        <p:nvPr/>
      </p:nvGrpSpPr>
      <p:grpSpPr>
        <a:xfrm>
          <a:off x="0" y="0"/>
          <a:ext cx="0" cy="0"/>
          <a:chOff x="0" y="0"/>
          <a:chExt cx="0" cy="0"/>
        </a:xfrm>
      </p:grpSpPr>
      <p:sp>
        <p:nvSpPr>
          <p:cNvPr id="135" name="Google Shape;135;p25"/>
          <p:cNvSpPr txBox="1"/>
          <p:nvPr/>
        </p:nvSpPr>
        <p:spPr>
          <a:xfrm>
            <a:off x="336500" y="490625"/>
            <a:ext cx="8453700" cy="9516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Clr>
                <a:srgbClr val="262626"/>
              </a:buClr>
              <a:buSzPts val="3000"/>
              <a:buFont typeface="Century Gothic"/>
              <a:buNone/>
            </a:pPr>
            <a:r>
              <a:rPr lang="en" sz="3400">
                <a:solidFill>
                  <a:schemeClr val="lt1"/>
                </a:solidFill>
                <a:latin typeface="Quicksand"/>
                <a:ea typeface="Quicksand"/>
                <a:cs typeface="Quicksand"/>
                <a:sym typeface="Quicksand"/>
              </a:rPr>
              <a:t>Different Types of Scoring Systems</a:t>
            </a:r>
            <a:endParaRPr i="0" sz="4300" u="none" cap="none" strike="noStrike">
              <a:solidFill>
                <a:schemeClr val="lt1"/>
              </a:solidFill>
              <a:latin typeface="Quicksand"/>
              <a:ea typeface="Quicksand"/>
              <a:cs typeface="Quicksand"/>
              <a:sym typeface="Quicksand"/>
            </a:endParaRPr>
          </a:p>
        </p:txBody>
      </p:sp>
      <p:sp>
        <p:nvSpPr>
          <p:cNvPr id="136" name="Google Shape;136;p25"/>
          <p:cNvSpPr txBox="1"/>
          <p:nvPr/>
        </p:nvSpPr>
        <p:spPr>
          <a:xfrm>
            <a:off x="522225" y="1306275"/>
            <a:ext cx="8344800" cy="3341100"/>
          </a:xfrm>
          <a:prstGeom prst="rect">
            <a:avLst/>
          </a:prstGeom>
          <a:noFill/>
          <a:ln>
            <a:noFill/>
          </a:ln>
        </p:spPr>
        <p:txBody>
          <a:bodyPr anchorCtr="0" anchor="ctr" bIns="91425" lIns="91425" spcFirstLastPara="1" rIns="91425" wrap="square" tIns="91425">
            <a:noAutofit/>
          </a:bodyPr>
          <a:lstStyle/>
          <a:p>
            <a:pPr indent="-304800" lvl="0" marL="457200" rtl="0" algn="l">
              <a:lnSpc>
                <a:spcPct val="110000"/>
              </a:lnSpc>
              <a:spcBef>
                <a:spcPts val="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Linear</a:t>
            </a:r>
            <a:endParaRPr sz="31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Single scoring opportunity per cycle (2014, 2016, 2019, 2023)</a:t>
            </a:r>
            <a:endParaRPr sz="25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Many scoring opportunities per cycle (2012, 2013, 2015, 2020, 2022)</a:t>
            </a:r>
            <a:endParaRPr sz="2500">
              <a:solidFill>
                <a:schemeClr val="lt1"/>
              </a:solidFill>
              <a:latin typeface="Quicksand"/>
              <a:ea typeface="Quicksand"/>
              <a:cs typeface="Quicksand"/>
              <a:sym typeface="Quicksand"/>
            </a:endParaRPr>
          </a:p>
          <a:p>
            <a:pPr indent="-304800" lvl="0" marL="457200" rtl="0" algn="l">
              <a:lnSpc>
                <a:spcPct val="110000"/>
              </a:lnSpc>
              <a:spcBef>
                <a:spcPts val="7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Non-Linear</a:t>
            </a:r>
            <a:endParaRPr sz="31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Step Scoring</a:t>
            </a:r>
            <a:endParaRPr sz="2500">
              <a:solidFill>
                <a:schemeClr val="lt1"/>
              </a:solidFill>
              <a:latin typeface="Quicksand"/>
              <a:ea typeface="Quicksand"/>
              <a:cs typeface="Quicksand"/>
              <a:sym typeface="Quicksand"/>
            </a:endParaRPr>
          </a:p>
          <a:p>
            <a:pPr indent="-304800" lvl="2" marL="13716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Threshold (2016-2023)</a:t>
            </a:r>
            <a:endParaRPr sz="2500">
              <a:solidFill>
                <a:schemeClr val="lt1"/>
              </a:solidFill>
              <a:latin typeface="Quicksand"/>
              <a:ea typeface="Quicksand"/>
              <a:cs typeface="Quicksand"/>
              <a:sym typeface="Quicksand"/>
            </a:endParaRPr>
          </a:p>
          <a:p>
            <a:pPr indent="-304800" lvl="2" marL="13716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Step (2017, 2020, 2023)</a:t>
            </a:r>
            <a:endParaRPr sz="25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Dependent Scoring</a:t>
            </a:r>
            <a:endParaRPr sz="2500">
              <a:solidFill>
                <a:schemeClr val="lt1"/>
              </a:solidFill>
              <a:latin typeface="Quicksand"/>
              <a:ea typeface="Quicksand"/>
              <a:cs typeface="Quicksand"/>
              <a:sym typeface="Quicksand"/>
            </a:endParaRPr>
          </a:p>
          <a:p>
            <a:pPr indent="-304800" lvl="2" marL="13716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Multiplicative Bonus (2015) </a:t>
            </a:r>
            <a:endParaRPr sz="2500">
              <a:solidFill>
                <a:schemeClr val="lt1"/>
              </a:solidFill>
              <a:latin typeface="Quicksand"/>
              <a:ea typeface="Quicksand"/>
              <a:cs typeface="Quicksand"/>
              <a:sym typeface="Quicksand"/>
            </a:endParaRPr>
          </a:p>
          <a:p>
            <a:pPr indent="-304800" lvl="2" marL="13716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Additive Bonus (2014, 2018, 2020, 2023)</a:t>
            </a:r>
            <a:endParaRPr sz="25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Ordinal ranking (2011)</a:t>
            </a:r>
            <a:endParaRPr sz="2500">
              <a:solidFill>
                <a:schemeClr val="lt1"/>
              </a:solidFill>
              <a:latin typeface="Quicksand"/>
              <a:ea typeface="Quicksand"/>
              <a:cs typeface="Quicksand"/>
              <a:sym typeface="Quicksand"/>
            </a:endParaRPr>
          </a:p>
          <a:p>
            <a:pPr indent="-304800" lvl="0" marL="457200" rtl="0" algn="l">
              <a:lnSpc>
                <a:spcPct val="110000"/>
              </a:lnSpc>
              <a:spcBef>
                <a:spcPts val="7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Max Score</a:t>
            </a:r>
            <a:endParaRPr sz="31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Max Number of game pieces or scoring opportunities (2017, 2019, 2023)</a:t>
            </a:r>
            <a:endParaRPr sz="2500">
              <a:solidFill>
                <a:schemeClr val="lt1"/>
              </a:solidFill>
              <a:latin typeface="Quicksand"/>
              <a:ea typeface="Quicksand"/>
              <a:cs typeface="Quicksand"/>
              <a:sym typeface="Quicksand"/>
            </a:endParaRPr>
          </a:p>
          <a:p>
            <a:pPr indent="-304800" lvl="1" marL="914400" rtl="0" algn="l">
              <a:spcBef>
                <a:spcPts val="4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Max number of total points between the two alliances (2015, 2018)</a:t>
            </a:r>
            <a:endParaRPr sz="2500">
              <a:solidFill>
                <a:schemeClr val="lt1"/>
              </a:solidFill>
              <a:latin typeface="Quicksand"/>
              <a:ea typeface="Quicksand"/>
              <a:cs typeface="Quicksand"/>
              <a:sym typeface="Quicksand"/>
            </a:endParaRPr>
          </a:p>
          <a:p>
            <a:pPr indent="-304800" lvl="0" marL="457200" rtl="0" algn="l">
              <a:lnSpc>
                <a:spcPct val="110000"/>
              </a:lnSpc>
              <a:spcBef>
                <a:spcPts val="700"/>
              </a:spcBef>
              <a:spcAft>
                <a:spcPts val="0"/>
              </a:spcAft>
              <a:buClr>
                <a:schemeClr val="lt1"/>
              </a:buClr>
              <a:buSzPts val="1200"/>
              <a:buFont typeface="Quicksand"/>
              <a:buChar char="●"/>
            </a:pPr>
            <a:r>
              <a:rPr lang="en" sz="1200">
                <a:solidFill>
                  <a:schemeClr val="lt1"/>
                </a:solidFill>
                <a:latin typeface="Quicksand"/>
                <a:ea typeface="Quicksand"/>
                <a:cs typeface="Quicksand"/>
                <a:sym typeface="Quicksand"/>
              </a:rPr>
              <a:t>Unlimited Scoring</a:t>
            </a:r>
            <a:endParaRPr sz="1500">
              <a:solidFill>
                <a:schemeClr val="lt1"/>
              </a:solidFill>
              <a:latin typeface="Quicksand"/>
              <a:ea typeface="Quicksand"/>
              <a:cs typeface="Quicksand"/>
              <a:sym typeface="Quicksan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40" name="Shape 140"/>
        <p:cNvGrpSpPr/>
        <p:nvPr/>
      </p:nvGrpSpPr>
      <p:grpSpPr>
        <a:xfrm>
          <a:off x="0" y="0"/>
          <a:ext cx="0" cy="0"/>
          <a:chOff x="0" y="0"/>
          <a:chExt cx="0" cy="0"/>
        </a:xfrm>
      </p:grpSpPr>
      <p:sp>
        <p:nvSpPr>
          <p:cNvPr id="141" name="Google Shape;141;p26"/>
          <p:cNvSpPr txBox="1"/>
          <p:nvPr/>
        </p:nvSpPr>
        <p:spPr>
          <a:xfrm>
            <a:off x="925275" y="1820875"/>
            <a:ext cx="7293600" cy="1542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800"/>
              <a:buFont typeface="Quicksand"/>
              <a:buNone/>
            </a:pPr>
            <a:r>
              <a:rPr lang="en" sz="4800">
                <a:solidFill>
                  <a:srgbClr val="FFFFFF"/>
                </a:solidFill>
                <a:latin typeface="Quicksand"/>
                <a:ea typeface="Quicksand"/>
                <a:cs typeface="Quicksand"/>
                <a:sym typeface="Quicksand"/>
              </a:rPr>
              <a:t>Kickoff</a:t>
            </a:r>
            <a:endParaRPr sz="4800">
              <a:solidFill>
                <a:srgbClr val="FFFFFF"/>
              </a:solidFill>
              <a:latin typeface="Quicksand"/>
              <a:ea typeface="Quicksand"/>
              <a:cs typeface="Quicksand"/>
              <a:sym typeface="Quicksan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45" name="Shape 145"/>
        <p:cNvGrpSpPr/>
        <p:nvPr/>
      </p:nvGrpSpPr>
      <p:grpSpPr>
        <a:xfrm>
          <a:off x="0" y="0"/>
          <a:ext cx="0" cy="0"/>
          <a:chOff x="0" y="0"/>
          <a:chExt cx="0" cy="0"/>
        </a:xfrm>
      </p:grpSpPr>
      <p:sp>
        <p:nvSpPr>
          <p:cNvPr id="146" name="Google Shape;146;p27"/>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Kickoff</a:t>
            </a:r>
            <a:endParaRPr b="0" i="0" sz="4500" u="none" cap="none" strike="noStrike">
              <a:solidFill>
                <a:srgbClr val="FFFFFF"/>
              </a:solidFill>
              <a:latin typeface="Quicksand"/>
              <a:ea typeface="Quicksand"/>
              <a:cs typeface="Quicksand"/>
              <a:sym typeface="Quicksand"/>
            </a:endParaRPr>
          </a:p>
        </p:txBody>
      </p:sp>
      <p:sp>
        <p:nvSpPr>
          <p:cNvPr id="147" name="Google Shape;147;p27"/>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Game Animation</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Reading the rules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Analysis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Discussion</a:t>
            </a:r>
            <a:endParaRPr sz="2400">
              <a:solidFill>
                <a:srgbClr val="FFFFFF"/>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46" name="Shape 46"/>
        <p:cNvGrpSpPr/>
        <p:nvPr/>
      </p:nvGrpSpPr>
      <p:grpSpPr>
        <a:xfrm>
          <a:off x="0" y="0"/>
          <a:ext cx="0" cy="0"/>
          <a:chOff x="0" y="0"/>
          <a:chExt cx="0" cy="0"/>
        </a:xfrm>
      </p:grpSpPr>
      <p:sp>
        <p:nvSpPr>
          <p:cNvPr id="47" name="Google Shape;47;p10"/>
          <p:cNvSpPr txBox="1"/>
          <p:nvPr/>
        </p:nvSpPr>
        <p:spPr>
          <a:xfrm>
            <a:off x="725495" y="566027"/>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Who Am I?</a:t>
            </a:r>
            <a:endParaRPr b="0" i="0" sz="4500" u="none" cap="none" strike="noStrike">
              <a:solidFill>
                <a:srgbClr val="FFFFFF"/>
              </a:solidFill>
              <a:latin typeface="Quicksand"/>
              <a:ea typeface="Quicksand"/>
              <a:cs typeface="Quicksand"/>
              <a:sym typeface="Quicksand"/>
            </a:endParaRPr>
          </a:p>
        </p:txBody>
      </p:sp>
      <p:sp>
        <p:nvSpPr>
          <p:cNvPr id="48" name="Google Shape;48;p10"/>
          <p:cNvSpPr txBox="1"/>
          <p:nvPr/>
        </p:nvSpPr>
        <p:spPr>
          <a:xfrm>
            <a:off x="211275" y="1343150"/>
            <a:ext cx="8932800" cy="3417900"/>
          </a:xfrm>
          <a:prstGeom prst="rect">
            <a:avLst/>
          </a:prstGeom>
          <a:noFill/>
          <a:ln>
            <a:noFill/>
          </a:ln>
        </p:spPr>
        <p:txBody>
          <a:bodyPr anchorCtr="0" anchor="t" bIns="91425" lIns="91425" spcFirstLastPara="1" rIns="91425" wrap="square" tIns="91425">
            <a:noAutofit/>
          </a:bodyPr>
          <a:lstStyle/>
          <a:p>
            <a:pPr indent="-336550" lvl="0" marL="419100" marR="0" rtl="0" algn="l">
              <a:lnSpc>
                <a:spcPct val="150000"/>
              </a:lnSpc>
              <a:spcBef>
                <a:spcPts val="0"/>
              </a:spcBef>
              <a:spcAft>
                <a:spcPts val="0"/>
              </a:spcAft>
              <a:buClr>
                <a:srgbClr val="FFFFFF"/>
              </a:buClr>
              <a:buSzPts val="2115"/>
              <a:buFont typeface="Arial"/>
              <a:buChar char="•"/>
            </a:pPr>
            <a:r>
              <a:rPr lang="en" sz="2300">
                <a:solidFill>
                  <a:srgbClr val="FFFFFF"/>
                </a:solidFill>
                <a:latin typeface="Quicksand"/>
                <a:ea typeface="Quicksand"/>
                <a:cs typeface="Quicksand"/>
                <a:sym typeface="Quicksand"/>
              </a:rPr>
              <a:t>Austin Haddox </a:t>
            </a:r>
            <a:endParaRPr sz="2300">
              <a:solidFill>
                <a:srgbClr val="FFFFFF"/>
              </a:solidFill>
              <a:latin typeface="Quicksand"/>
              <a:ea typeface="Quicksand"/>
              <a:cs typeface="Quicksand"/>
              <a:sym typeface="Quicksand"/>
            </a:endParaRPr>
          </a:p>
          <a:p>
            <a:pPr indent="-336550" lvl="0" marL="419100" marR="0" rtl="0" algn="l">
              <a:lnSpc>
                <a:spcPct val="150000"/>
              </a:lnSpc>
              <a:spcBef>
                <a:spcPts val="0"/>
              </a:spcBef>
              <a:spcAft>
                <a:spcPts val="0"/>
              </a:spcAft>
              <a:buClr>
                <a:srgbClr val="FFFFFF"/>
              </a:buClr>
              <a:buSzPts val="2115"/>
              <a:buFont typeface="Arial"/>
              <a:buChar char="•"/>
            </a:pPr>
            <a:r>
              <a:rPr lang="en" sz="2300">
                <a:solidFill>
                  <a:srgbClr val="FFFFFF"/>
                </a:solidFill>
                <a:latin typeface="Quicksand"/>
                <a:ea typeface="Quicksand"/>
                <a:cs typeface="Quicksand"/>
                <a:sym typeface="Quicksand"/>
              </a:rPr>
              <a:t>Strategy, Scouting, and </a:t>
            </a:r>
            <a:r>
              <a:rPr lang="en" sz="2300">
                <a:solidFill>
                  <a:schemeClr val="lt1"/>
                </a:solidFill>
                <a:latin typeface="Quicksand"/>
                <a:ea typeface="Quicksand"/>
                <a:cs typeface="Quicksand"/>
                <a:sym typeface="Quicksand"/>
              </a:rPr>
              <a:t>Mechanical </a:t>
            </a:r>
            <a:r>
              <a:rPr lang="en" sz="2300">
                <a:solidFill>
                  <a:srgbClr val="FFFFFF"/>
                </a:solidFill>
                <a:latin typeface="Quicksand"/>
                <a:ea typeface="Quicksand"/>
                <a:cs typeface="Quicksand"/>
                <a:sym typeface="Quicksand"/>
              </a:rPr>
              <a:t>Mentor</a:t>
            </a:r>
            <a:endParaRPr sz="1300"/>
          </a:p>
          <a:p>
            <a:pPr indent="-336550" lvl="0" marL="419100" rtl="0" algn="l">
              <a:lnSpc>
                <a:spcPct val="150000"/>
              </a:lnSpc>
              <a:spcBef>
                <a:spcPts val="0"/>
              </a:spcBef>
              <a:spcAft>
                <a:spcPts val="0"/>
              </a:spcAft>
              <a:buClr>
                <a:srgbClr val="FFFFFF"/>
              </a:buClr>
              <a:buSzPts val="2115"/>
              <a:buFont typeface="Arial"/>
              <a:buChar char="•"/>
            </a:pPr>
            <a:r>
              <a:rPr lang="en" sz="2300">
                <a:solidFill>
                  <a:schemeClr val="lt1"/>
                </a:solidFill>
                <a:latin typeface="Quicksand"/>
                <a:ea typeface="Quicksand"/>
                <a:cs typeface="Quicksand"/>
                <a:sym typeface="Quicksand"/>
              </a:rPr>
              <a:t>Head of Data Analysis and Contract Management for SFCS</a:t>
            </a:r>
            <a:endParaRPr sz="1300"/>
          </a:p>
          <a:p>
            <a:pPr indent="-336550" lvl="0" marL="419100" marR="0" rtl="0" algn="l">
              <a:lnSpc>
                <a:spcPct val="150000"/>
              </a:lnSpc>
              <a:spcBef>
                <a:spcPts val="0"/>
              </a:spcBef>
              <a:spcAft>
                <a:spcPts val="0"/>
              </a:spcAft>
              <a:buClr>
                <a:srgbClr val="FFFFFF"/>
              </a:buClr>
              <a:buSzPts val="2115"/>
              <a:buFont typeface="Arial"/>
              <a:buChar char="•"/>
            </a:pPr>
            <a:r>
              <a:rPr lang="en" sz="2300">
                <a:solidFill>
                  <a:srgbClr val="FFFFFF"/>
                </a:solidFill>
                <a:latin typeface="Quicksand"/>
                <a:ea typeface="Quicksand"/>
                <a:cs typeface="Quicksand"/>
                <a:sym typeface="Quicksand"/>
              </a:rPr>
              <a:t>Going into 12th season in FRC</a:t>
            </a:r>
            <a:endParaRPr sz="1300"/>
          </a:p>
          <a:p>
            <a:pPr indent="-336550" lvl="0" marL="419100" marR="0" rtl="0" algn="l">
              <a:lnSpc>
                <a:spcPct val="150000"/>
              </a:lnSpc>
              <a:spcBef>
                <a:spcPts val="0"/>
              </a:spcBef>
              <a:spcAft>
                <a:spcPts val="0"/>
              </a:spcAft>
              <a:buClr>
                <a:srgbClr val="FFFFFF"/>
              </a:buClr>
              <a:buSzPts val="2115"/>
              <a:buFont typeface="Arial"/>
              <a:buChar char="•"/>
            </a:pPr>
            <a:r>
              <a:rPr b="0" i="0" lang="en" sz="2300" u="none" cap="none" strike="noStrike">
                <a:solidFill>
                  <a:srgbClr val="FFFFFF"/>
                </a:solidFill>
                <a:latin typeface="Quicksand"/>
                <a:ea typeface="Quicksand"/>
                <a:cs typeface="Quicksand"/>
                <a:sym typeface="Quicksand"/>
              </a:rPr>
              <a:t>Started </a:t>
            </a:r>
            <a:r>
              <a:rPr lang="en" sz="2300">
                <a:solidFill>
                  <a:srgbClr val="FFFFFF"/>
                </a:solidFill>
                <a:latin typeface="Quicksand"/>
                <a:ea typeface="Quicksand"/>
                <a:cs typeface="Quicksand"/>
                <a:sym typeface="Quicksand"/>
              </a:rPr>
              <a:t>mentoring 1678 </a:t>
            </a:r>
            <a:r>
              <a:rPr b="0" i="0" lang="en" sz="2300" u="none" cap="none" strike="noStrike">
                <a:solidFill>
                  <a:srgbClr val="FFFFFF"/>
                </a:solidFill>
                <a:latin typeface="Quicksand"/>
                <a:ea typeface="Quicksand"/>
                <a:cs typeface="Quicksand"/>
                <a:sym typeface="Quicksand"/>
              </a:rPr>
              <a:t>in 20</a:t>
            </a:r>
            <a:r>
              <a:rPr lang="en" sz="2300">
                <a:solidFill>
                  <a:srgbClr val="FFFFFF"/>
                </a:solidFill>
                <a:latin typeface="Quicksand"/>
                <a:ea typeface="Quicksand"/>
                <a:cs typeface="Quicksand"/>
                <a:sym typeface="Quicksand"/>
              </a:rPr>
              <a:t>19</a:t>
            </a:r>
            <a:endParaRPr sz="2300">
              <a:solidFill>
                <a:srgbClr val="FFFFFF"/>
              </a:solidFill>
              <a:latin typeface="Quicksand"/>
              <a:ea typeface="Quicksand"/>
              <a:cs typeface="Quicksand"/>
              <a:sym typeface="Quicksand"/>
            </a:endParaRPr>
          </a:p>
          <a:p>
            <a:pPr indent="0" lvl="0" marL="0" marR="0" rtl="0" algn="l">
              <a:lnSpc>
                <a:spcPct val="150000"/>
              </a:lnSpc>
              <a:spcBef>
                <a:spcPts val="0"/>
              </a:spcBef>
              <a:spcAft>
                <a:spcPts val="0"/>
              </a:spcAft>
              <a:buNone/>
            </a:pPr>
            <a:r>
              <a:t/>
            </a:r>
            <a:endParaRPr sz="2400">
              <a:solidFill>
                <a:srgbClr val="FFFFFF"/>
              </a:solidFill>
              <a:latin typeface="Quicksand"/>
              <a:ea typeface="Quicksand"/>
              <a:cs typeface="Quicksand"/>
              <a:sym typeface="Quicksand"/>
            </a:endParaRPr>
          </a:p>
          <a:p>
            <a:pPr indent="0" lvl="0"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0" lvl="0"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51" name="Shape 151"/>
        <p:cNvGrpSpPr/>
        <p:nvPr/>
      </p:nvGrpSpPr>
      <p:grpSpPr>
        <a:xfrm>
          <a:off x="0" y="0"/>
          <a:ext cx="0" cy="0"/>
          <a:chOff x="0" y="0"/>
          <a:chExt cx="0" cy="0"/>
        </a:xfrm>
      </p:grpSpPr>
      <p:sp>
        <p:nvSpPr>
          <p:cNvPr id="152" name="Google Shape;152;p28"/>
          <p:cNvSpPr txBox="1"/>
          <p:nvPr/>
        </p:nvSpPr>
        <p:spPr>
          <a:xfrm>
            <a:off x="770100" y="408950"/>
            <a:ext cx="76038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Golden Rule #</a:t>
            </a:r>
            <a:r>
              <a:rPr lang="en" sz="4500">
                <a:solidFill>
                  <a:srgbClr val="FFFFFF"/>
                </a:solidFill>
                <a:latin typeface="Quicksand"/>
                <a:ea typeface="Quicksand"/>
                <a:cs typeface="Quicksand"/>
                <a:sym typeface="Quicksand"/>
              </a:rPr>
              <a:t>2</a:t>
            </a:r>
            <a:endParaRPr b="0" i="0" sz="4500" u="none" cap="none" strike="noStrike">
              <a:solidFill>
                <a:srgbClr val="FFFFFF"/>
              </a:solidFill>
              <a:latin typeface="Quicksand"/>
              <a:ea typeface="Quicksand"/>
              <a:cs typeface="Quicksand"/>
              <a:sym typeface="Quicksand"/>
            </a:endParaRPr>
          </a:p>
        </p:txBody>
      </p:sp>
      <p:sp>
        <p:nvSpPr>
          <p:cNvPr id="153" name="Google Shape;153;p28"/>
          <p:cNvSpPr txBox="1"/>
          <p:nvPr/>
        </p:nvSpPr>
        <p:spPr>
          <a:xfrm>
            <a:off x="531300" y="1161150"/>
            <a:ext cx="7959600" cy="3712500"/>
          </a:xfrm>
          <a:prstGeom prst="rect">
            <a:avLst/>
          </a:prstGeom>
          <a:noFill/>
          <a:ln>
            <a:noFill/>
          </a:ln>
        </p:spPr>
        <p:txBody>
          <a:bodyPr anchorCtr="0" anchor="t" bIns="91425" lIns="91425" spcFirstLastPara="1" rIns="91425" wrap="square" tIns="91425">
            <a:noAutofit/>
          </a:bodyPr>
          <a:lstStyle/>
          <a:p>
            <a:pPr indent="0" lvl="0" marL="419100" marR="0" rtl="0" algn="l">
              <a:lnSpc>
                <a:spcPct val="150000"/>
              </a:lnSpc>
              <a:spcBef>
                <a:spcPts val="0"/>
              </a:spcBef>
              <a:spcAft>
                <a:spcPts val="0"/>
              </a:spcAft>
              <a:buNone/>
            </a:pPr>
            <a:r>
              <a:rPr lang="en" sz="2400">
                <a:solidFill>
                  <a:srgbClr val="FFFF00"/>
                </a:solidFill>
                <a:latin typeface="Quicksand"/>
                <a:ea typeface="Quicksand"/>
                <a:cs typeface="Quicksand"/>
                <a:sym typeface="Quicksand"/>
              </a:rPr>
              <a:t>Read the game manual!</a:t>
            </a:r>
            <a:endParaRPr/>
          </a:p>
          <a:p>
            <a:pPr indent="-336550" lvl="0" marL="419100" marR="0" rtl="0" algn="l">
              <a:lnSpc>
                <a:spcPct val="150000"/>
              </a:lnSpc>
              <a:spcBef>
                <a:spcPts val="0"/>
              </a:spcBef>
              <a:spcAft>
                <a:spcPts val="0"/>
              </a:spcAft>
              <a:buClr>
                <a:srgbClr val="FFFFFF"/>
              </a:buClr>
              <a:buSzPts val="2115"/>
              <a:buFont typeface="Arial"/>
              <a:buChar char="•"/>
            </a:pPr>
            <a:r>
              <a:rPr lang="en" sz="2300">
                <a:solidFill>
                  <a:srgbClr val="FFFFFF"/>
                </a:solidFill>
                <a:latin typeface="Quicksand"/>
                <a:ea typeface="Quicksand"/>
                <a:cs typeface="Quicksand"/>
                <a:sym typeface="Quicksand"/>
              </a:rPr>
              <a:t>Understand every inch of the key sections</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Arena</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Match Play</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Scoring</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Rule Violations</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Game Rules</a:t>
            </a:r>
            <a:endParaRPr sz="2300">
              <a:solidFill>
                <a:srgbClr val="FFFFFF"/>
              </a:solidFill>
              <a:latin typeface="Quicksand"/>
              <a:ea typeface="Quicksand"/>
              <a:cs typeface="Quicksand"/>
              <a:sym typeface="Quicksand"/>
            </a:endParaRPr>
          </a:p>
          <a:p>
            <a:pPr indent="0" lvl="2"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57" name="Shape 157"/>
        <p:cNvGrpSpPr/>
        <p:nvPr/>
      </p:nvGrpSpPr>
      <p:grpSpPr>
        <a:xfrm>
          <a:off x="0" y="0"/>
          <a:ext cx="0" cy="0"/>
          <a:chOff x="0" y="0"/>
          <a:chExt cx="0" cy="0"/>
        </a:xfrm>
      </p:grpSpPr>
      <p:sp>
        <p:nvSpPr>
          <p:cNvPr id="158" name="Google Shape;158;p29"/>
          <p:cNvSpPr txBox="1"/>
          <p:nvPr/>
        </p:nvSpPr>
        <p:spPr>
          <a:xfrm>
            <a:off x="770100" y="408950"/>
            <a:ext cx="76038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Golden Rule #</a:t>
            </a:r>
            <a:r>
              <a:rPr lang="en" sz="4500">
                <a:solidFill>
                  <a:srgbClr val="FFFFFF"/>
                </a:solidFill>
                <a:latin typeface="Quicksand"/>
                <a:ea typeface="Quicksand"/>
                <a:cs typeface="Quicksand"/>
                <a:sym typeface="Quicksand"/>
              </a:rPr>
              <a:t>3</a:t>
            </a:r>
            <a:endParaRPr b="0" i="0" sz="4500" u="none" cap="none" strike="noStrike">
              <a:solidFill>
                <a:srgbClr val="FFFFFF"/>
              </a:solidFill>
              <a:latin typeface="Quicksand"/>
              <a:ea typeface="Quicksand"/>
              <a:cs typeface="Quicksand"/>
              <a:sym typeface="Quicksand"/>
            </a:endParaRPr>
          </a:p>
        </p:txBody>
      </p:sp>
      <p:sp>
        <p:nvSpPr>
          <p:cNvPr id="159" name="Google Shape;159;p29"/>
          <p:cNvSpPr txBox="1"/>
          <p:nvPr/>
        </p:nvSpPr>
        <p:spPr>
          <a:xfrm>
            <a:off x="531300" y="1263550"/>
            <a:ext cx="7959600" cy="3610200"/>
          </a:xfrm>
          <a:prstGeom prst="rect">
            <a:avLst/>
          </a:prstGeom>
          <a:noFill/>
          <a:ln>
            <a:noFill/>
          </a:ln>
        </p:spPr>
        <p:txBody>
          <a:bodyPr anchorCtr="0" anchor="t" bIns="91425" lIns="91425" spcFirstLastPara="1" rIns="91425" wrap="square" tIns="91425">
            <a:noAutofit/>
          </a:bodyPr>
          <a:lstStyle/>
          <a:p>
            <a:pPr indent="0" lvl="0" marL="419100" marR="0" rtl="0" algn="l">
              <a:lnSpc>
                <a:spcPct val="150000"/>
              </a:lnSpc>
              <a:spcBef>
                <a:spcPts val="0"/>
              </a:spcBef>
              <a:spcAft>
                <a:spcPts val="0"/>
              </a:spcAft>
              <a:buNone/>
            </a:pPr>
            <a:r>
              <a:rPr lang="en" sz="2400">
                <a:solidFill>
                  <a:srgbClr val="FFFF00"/>
                </a:solidFill>
                <a:latin typeface="Quicksand"/>
                <a:ea typeface="Quicksand"/>
                <a:cs typeface="Quicksand"/>
                <a:sym typeface="Quicksand"/>
              </a:rPr>
              <a:t>Spreadsheets Spreadsheets Spreadsheets!</a:t>
            </a:r>
            <a:endParaRPr/>
          </a:p>
          <a:p>
            <a:pPr indent="-342900" lvl="0" marL="419100" marR="0" rtl="0" algn="l">
              <a:lnSpc>
                <a:spcPct val="150000"/>
              </a:lnSpc>
              <a:spcBef>
                <a:spcPts val="0"/>
              </a:spcBef>
              <a:spcAft>
                <a:spcPts val="0"/>
              </a:spcAft>
              <a:buClr>
                <a:srgbClr val="FFFFFF"/>
              </a:buClr>
              <a:buSzPts val="2215"/>
              <a:buFont typeface="Arial"/>
              <a:buChar char="•"/>
            </a:pPr>
            <a:r>
              <a:rPr lang="en" sz="2400">
                <a:solidFill>
                  <a:srgbClr val="FFFFFF"/>
                </a:solidFill>
                <a:latin typeface="Quicksand"/>
                <a:ea typeface="Quicksand"/>
                <a:cs typeface="Quicksand"/>
                <a:sym typeface="Quicksand"/>
              </a:rPr>
              <a:t>Using spreadsheets can help you quickly evaluate tradeoffs and strategy decisions</a:t>
            </a:r>
            <a:endParaRPr sz="2400">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0" lvl="2"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63" name="Shape 163"/>
        <p:cNvGrpSpPr/>
        <p:nvPr/>
      </p:nvGrpSpPr>
      <p:grpSpPr>
        <a:xfrm>
          <a:off x="0" y="0"/>
          <a:ext cx="0" cy="0"/>
          <a:chOff x="0" y="0"/>
          <a:chExt cx="0" cy="0"/>
        </a:xfrm>
      </p:grpSpPr>
      <p:sp>
        <p:nvSpPr>
          <p:cNvPr id="164" name="Google Shape;164;p30"/>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Scoring Calculators</a:t>
            </a:r>
            <a:endParaRPr b="0" i="0" sz="4500" u="none" cap="none" strike="noStrike">
              <a:solidFill>
                <a:srgbClr val="FFFFFF"/>
              </a:solidFill>
              <a:latin typeface="Quicksand"/>
              <a:ea typeface="Quicksand"/>
              <a:cs typeface="Quicksand"/>
              <a:sym typeface="Quicksand"/>
            </a:endParaRPr>
          </a:p>
        </p:txBody>
      </p:sp>
      <p:sp>
        <p:nvSpPr>
          <p:cNvPr id="165" name="Google Shape;165;p30"/>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55600" lvl="0" marL="4572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Input Sheet </a:t>
            </a:r>
            <a:endParaRPr sz="2000">
              <a:solidFill>
                <a:srgbClr val="FFFFFF"/>
              </a:solidFill>
              <a:latin typeface="Quicksand"/>
              <a:ea typeface="Quicksand"/>
              <a:cs typeface="Quicksand"/>
              <a:sym typeface="Quicksand"/>
            </a:endParaRPr>
          </a:p>
          <a:p>
            <a:pPr indent="-355600" lvl="1" marL="9144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Per robot</a:t>
            </a:r>
            <a:endParaRPr sz="2000">
              <a:solidFill>
                <a:srgbClr val="FFFFFF"/>
              </a:solidFill>
              <a:latin typeface="Quicksand"/>
              <a:ea typeface="Quicksand"/>
              <a:cs typeface="Quicksand"/>
              <a:sym typeface="Quicksand"/>
            </a:endParaRPr>
          </a:p>
          <a:p>
            <a:pPr indent="-355600" lvl="1" marL="9144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Editable</a:t>
            </a:r>
            <a:endParaRPr sz="2000">
              <a:solidFill>
                <a:srgbClr val="FFFFFF"/>
              </a:solidFill>
              <a:latin typeface="Quicksand"/>
              <a:ea typeface="Quicksand"/>
              <a:cs typeface="Quicksand"/>
              <a:sym typeface="Quicksand"/>
            </a:endParaRPr>
          </a:p>
          <a:p>
            <a:pPr indent="-355600" lvl="0" marL="4572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Calculate totals for alliance</a:t>
            </a:r>
            <a:endParaRPr sz="2000">
              <a:solidFill>
                <a:srgbClr val="FFFFFF"/>
              </a:solidFill>
              <a:latin typeface="Quicksand"/>
              <a:ea typeface="Quicksand"/>
              <a:cs typeface="Quicksand"/>
              <a:sym typeface="Quicksand"/>
            </a:endParaRPr>
          </a:p>
          <a:p>
            <a:pPr indent="-355600" lvl="1" marL="9144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Points</a:t>
            </a:r>
            <a:endParaRPr sz="2000">
              <a:solidFill>
                <a:srgbClr val="FFFFFF"/>
              </a:solidFill>
              <a:latin typeface="Quicksand"/>
              <a:ea typeface="Quicksand"/>
              <a:cs typeface="Quicksand"/>
              <a:sym typeface="Quicksand"/>
            </a:endParaRPr>
          </a:p>
          <a:p>
            <a:pPr indent="-355600" lvl="1" marL="9144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RP</a:t>
            </a:r>
            <a:endParaRPr sz="2000">
              <a:solidFill>
                <a:srgbClr val="FFFFFF"/>
              </a:solidFill>
              <a:latin typeface="Quicksand"/>
              <a:ea typeface="Quicksand"/>
              <a:cs typeface="Quicksand"/>
              <a:sym typeface="Quicksand"/>
            </a:endParaRPr>
          </a:p>
          <a:p>
            <a:pPr indent="-355600" lvl="0" marL="457200" marR="0" rtl="0" algn="l">
              <a:lnSpc>
                <a:spcPct val="15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Try different combinations</a:t>
            </a:r>
            <a:endParaRPr sz="2000">
              <a:solidFill>
                <a:srgbClr val="FFFFFF"/>
              </a:solidFill>
              <a:latin typeface="Quicksand"/>
              <a:ea typeface="Quicksand"/>
              <a:cs typeface="Quicksand"/>
              <a:sym typeface="Quicksan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69" name="Shape 169"/>
        <p:cNvGrpSpPr/>
        <p:nvPr/>
      </p:nvGrpSpPr>
      <p:grpSpPr>
        <a:xfrm>
          <a:off x="0" y="0"/>
          <a:ext cx="0" cy="0"/>
          <a:chOff x="0" y="0"/>
          <a:chExt cx="0" cy="0"/>
        </a:xfrm>
      </p:grpSpPr>
      <p:graphicFrame>
        <p:nvGraphicFramePr>
          <p:cNvPr id="170" name="Google Shape;170;p31"/>
          <p:cNvGraphicFramePr/>
          <p:nvPr/>
        </p:nvGraphicFramePr>
        <p:xfrm>
          <a:off x="397450" y="371475"/>
          <a:ext cx="3000000" cy="3000000"/>
        </p:xfrm>
        <a:graphic>
          <a:graphicData uri="http://schemas.openxmlformats.org/drawingml/2006/table">
            <a:tbl>
              <a:tblPr>
                <a:noFill/>
                <a:tableStyleId>{9DD6D907-3F5B-4F9D-9837-3F9E7E4C9411}</a:tableStyleId>
              </a:tblPr>
              <a:tblGrid>
                <a:gridCol w="1242100"/>
                <a:gridCol w="1242100"/>
                <a:gridCol w="1242100"/>
                <a:gridCol w="1093050"/>
                <a:gridCol w="1080650"/>
                <a:gridCol w="1242100"/>
                <a:gridCol w="1242100"/>
              </a:tblGrid>
              <a:tr h="200025">
                <a:tc>
                  <a:txBody>
                    <a:bodyPr/>
                    <a:lstStyle/>
                    <a:p>
                      <a:pPr indent="0" lvl="0" marL="0" rtl="0" algn="l">
                        <a:lnSpc>
                          <a:spcPct val="115000"/>
                        </a:lnSpc>
                        <a:spcBef>
                          <a:spcPts val="0"/>
                        </a:spcBef>
                        <a:spcAft>
                          <a:spcPts val="0"/>
                        </a:spcAft>
                        <a:buNone/>
                      </a:pPr>
                      <a:r>
                        <a:rPr lang="en" sz="1000"/>
                        <a:t>Team Info</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gridSpan="3">
                  <a:txBody>
                    <a:bodyPr/>
                    <a:lstStyle/>
                    <a:p>
                      <a:pPr indent="0" lvl="0" marL="0" rtl="0" algn="ctr">
                        <a:lnSpc>
                          <a:spcPct val="115000"/>
                        </a:lnSpc>
                        <a:spcBef>
                          <a:spcPts val="0"/>
                        </a:spcBef>
                        <a:spcAft>
                          <a:spcPts val="0"/>
                        </a:spcAft>
                        <a:buNone/>
                      </a:pPr>
                      <a:r>
                        <a:rPr b="1" lang="en" sz="1000"/>
                        <a:t>Blue Alliance</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6D9EEB"/>
                    </a:solidFill>
                  </a:tcPr>
                </a:tc>
                <a:tc hMerge="1"/>
                <a:tc hMerge="1"/>
                <a:tc gridSpan="3">
                  <a:txBody>
                    <a:bodyPr/>
                    <a:lstStyle/>
                    <a:p>
                      <a:pPr indent="0" lvl="0" marL="0" rtl="0" algn="ctr">
                        <a:lnSpc>
                          <a:spcPct val="115000"/>
                        </a:lnSpc>
                        <a:spcBef>
                          <a:spcPts val="0"/>
                        </a:spcBef>
                        <a:spcAft>
                          <a:spcPts val="0"/>
                        </a:spcAft>
                        <a:buNone/>
                      </a:pPr>
                      <a:r>
                        <a:rPr b="1" lang="en" sz="1000"/>
                        <a:t>Red Alliance</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06666"/>
                    </a:solidFill>
                  </a:tcPr>
                </a:tc>
                <a:tc hMerge="1"/>
                <a:tc hMerge="1"/>
              </a:tr>
              <a:tr h="200025">
                <a:tc>
                  <a:txBody>
                    <a:bodyPr/>
                    <a:lstStyle/>
                    <a:p>
                      <a:pPr indent="0" lvl="0" marL="0" rtl="0" algn="l">
                        <a:lnSpc>
                          <a:spcPct val="115000"/>
                        </a:lnSpc>
                        <a:spcBef>
                          <a:spcPts val="0"/>
                        </a:spcBef>
                        <a:spcAft>
                          <a:spcPts val="0"/>
                        </a:spcAft>
                        <a:buNone/>
                      </a:pPr>
                      <a:r>
                        <a:rPr lang="en" sz="1000"/>
                        <a:t>Scoring Data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b="1" lang="en" sz="1000"/>
                        <a:t>B1</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6D9EEB"/>
                    </a:solidFill>
                  </a:tcPr>
                </a:tc>
                <a:tc>
                  <a:txBody>
                    <a:bodyPr/>
                    <a:lstStyle/>
                    <a:p>
                      <a:pPr indent="0" lvl="0" marL="0" rtl="0" algn="ctr">
                        <a:lnSpc>
                          <a:spcPct val="115000"/>
                        </a:lnSpc>
                        <a:spcBef>
                          <a:spcPts val="0"/>
                        </a:spcBef>
                        <a:spcAft>
                          <a:spcPts val="0"/>
                        </a:spcAft>
                        <a:buNone/>
                      </a:pPr>
                      <a:r>
                        <a:rPr b="1" lang="en" sz="1000"/>
                        <a:t>B2</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6D9EEB"/>
                    </a:solidFill>
                  </a:tcPr>
                </a:tc>
                <a:tc>
                  <a:txBody>
                    <a:bodyPr/>
                    <a:lstStyle/>
                    <a:p>
                      <a:pPr indent="0" lvl="0" marL="0" rtl="0" algn="ctr">
                        <a:lnSpc>
                          <a:spcPct val="115000"/>
                        </a:lnSpc>
                        <a:spcBef>
                          <a:spcPts val="0"/>
                        </a:spcBef>
                        <a:spcAft>
                          <a:spcPts val="0"/>
                        </a:spcAft>
                        <a:buNone/>
                      </a:pPr>
                      <a:r>
                        <a:rPr b="1" lang="en" sz="1000"/>
                        <a:t>B3</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6D9EEB"/>
                    </a:solidFill>
                  </a:tcPr>
                </a:tc>
                <a:tc>
                  <a:txBody>
                    <a:bodyPr/>
                    <a:lstStyle/>
                    <a:p>
                      <a:pPr indent="0" lvl="0" marL="0" rtl="0" algn="ctr">
                        <a:lnSpc>
                          <a:spcPct val="115000"/>
                        </a:lnSpc>
                        <a:spcBef>
                          <a:spcPts val="0"/>
                        </a:spcBef>
                        <a:spcAft>
                          <a:spcPts val="0"/>
                        </a:spcAft>
                        <a:buNone/>
                      </a:pPr>
                      <a:r>
                        <a:rPr b="1" lang="en" sz="1000"/>
                        <a:t>R1</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06666"/>
                    </a:solidFill>
                  </a:tcPr>
                </a:tc>
                <a:tc>
                  <a:txBody>
                    <a:bodyPr/>
                    <a:lstStyle/>
                    <a:p>
                      <a:pPr indent="0" lvl="0" marL="0" rtl="0" algn="ctr">
                        <a:lnSpc>
                          <a:spcPct val="115000"/>
                        </a:lnSpc>
                        <a:spcBef>
                          <a:spcPts val="0"/>
                        </a:spcBef>
                        <a:spcAft>
                          <a:spcPts val="0"/>
                        </a:spcAft>
                        <a:buNone/>
                      </a:pPr>
                      <a:r>
                        <a:rPr b="1" lang="en" sz="1000"/>
                        <a:t>R2</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06666"/>
                    </a:solidFill>
                  </a:tcPr>
                </a:tc>
                <a:tc>
                  <a:txBody>
                    <a:bodyPr/>
                    <a:lstStyle/>
                    <a:p>
                      <a:pPr indent="0" lvl="0" marL="0" rtl="0" algn="ctr">
                        <a:lnSpc>
                          <a:spcPct val="115000"/>
                        </a:lnSpc>
                        <a:spcBef>
                          <a:spcPts val="0"/>
                        </a:spcBef>
                        <a:spcAft>
                          <a:spcPts val="0"/>
                        </a:spcAft>
                        <a:buNone/>
                      </a:pPr>
                      <a:r>
                        <a:rPr b="1" lang="en" sz="1000"/>
                        <a:t>R3</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06666"/>
                    </a:solidFill>
                  </a:tcPr>
                </a:tc>
              </a:tr>
              <a:tr h="200025">
                <a:tc gridSpan="7">
                  <a:txBody>
                    <a:bodyPr/>
                    <a:lstStyle/>
                    <a:p>
                      <a:pPr indent="0" lvl="0" marL="0" rtl="0" algn="ctr">
                        <a:lnSpc>
                          <a:spcPct val="115000"/>
                        </a:lnSpc>
                        <a:spcBef>
                          <a:spcPts val="0"/>
                        </a:spcBef>
                        <a:spcAft>
                          <a:spcPts val="0"/>
                        </a:spcAft>
                        <a:buNone/>
                      </a:pPr>
                      <a:r>
                        <a:rPr b="1" lang="en" sz="1000"/>
                        <a:t>Auto</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hMerge="1"/>
                <a:tc hMerge="1"/>
                <a:tc hMerge="1"/>
                <a:tc hMerge="1"/>
                <a:tc hMerge="1"/>
                <a:tc hMerge="1"/>
              </a:tr>
              <a:tr h="200025">
                <a:tc>
                  <a:txBody>
                    <a:bodyPr/>
                    <a:lstStyle/>
                    <a:p>
                      <a:pPr indent="0" lvl="0" marL="0" rtl="0" algn="l">
                        <a:lnSpc>
                          <a:spcPct val="115000"/>
                        </a:lnSpc>
                        <a:spcBef>
                          <a:spcPts val="0"/>
                        </a:spcBef>
                        <a:spcAft>
                          <a:spcPts val="0"/>
                        </a:spcAft>
                        <a:buNone/>
                      </a:pPr>
                      <a:r>
                        <a:rPr b="1" lang="en" sz="1000"/>
                        <a:t>Taxied?</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Yes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7E1CD"/>
                    </a:solidFill>
                  </a:tcPr>
                </a:tc>
                <a:tc>
                  <a:txBody>
                    <a:bodyPr/>
                    <a:lstStyle/>
                    <a:p>
                      <a:pPr indent="0" lvl="0" marL="0" rtl="0" algn="ctr">
                        <a:lnSpc>
                          <a:spcPct val="115000"/>
                        </a:lnSpc>
                        <a:spcBef>
                          <a:spcPts val="0"/>
                        </a:spcBef>
                        <a:spcAft>
                          <a:spcPts val="0"/>
                        </a:spcAft>
                        <a:buNone/>
                      </a:pPr>
                      <a:r>
                        <a:rPr lang="en" sz="1000"/>
                        <a:t>Yes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7E1CD"/>
                    </a:solidFill>
                  </a:tcPr>
                </a:tc>
                <a:tc>
                  <a:txBody>
                    <a:bodyPr/>
                    <a:lstStyle/>
                    <a:p>
                      <a:pPr indent="0" lvl="0" marL="0" rtl="0" algn="ctr">
                        <a:lnSpc>
                          <a:spcPct val="115000"/>
                        </a:lnSpc>
                        <a:spcBef>
                          <a:spcPts val="0"/>
                        </a:spcBef>
                        <a:spcAft>
                          <a:spcPts val="0"/>
                        </a:spcAft>
                        <a:buNone/>
                      </a:pPr>
                      <a:r>
                        <a:rPr lang="en" sz="1000"/>
                        <a:t>Yes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7E1CD"/>
                    </a:solidFill>
                  </a:tcPr>
                </a:tc>
                <a:tc>
                  <a:txBody>
                    <a:bodyPr/>
                    <a:lstStyle/>
                    <a:p>
                      <a:pPr indent="0" lvl="0" marL="0" rtl="0" algn="ctr">
                        <a:lnSpc>
                          <a:spcPct val="115000"/>
                        </a:lnSpc>
                        <a:spcBef>
                          <a:spcPts val="0"/>
                        </a:spcBef>
                        <a:spcAft>
                          <a:spcPts val="0"/>
                        </a:spcAft>
                        <a:buNone/>
                      </a:pPr>
                      <a:r>
                        <a:rPr lang="en" sz="1000"/>
                        <a:t>Yes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7E1CD"/>
                    </a:solidFill>
                  </a:tcPr>
                </a:tc>
                <a:tc>
                  <a:txBody>
                    <a:bodyPr/>
                    <a:lstStyle/>
                    <a:p>
                      <a:pPr indent="0" lvl="0" marL="0" rtl="0" algn="ctr">
                        <a:lnSpc>
                          <a:spcPct val="115000"/>
                        </a:lnSpc>
                        <a:spcBef>
                          <a:spcPts val="0"/>
                        </a:spcBef>
                        <a:spcAft>
                          <a:spcPts val="0"/>
                        </a:spcAft>
                        <a:buNone/>
                      </a:pPr>
                      <a:r>
                        <a:rPr lang="en" sz="1000"/>
                        <a:t>Yes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7E1CD"/>
                    </a:solidFill>
                  </a:tcPr>
                </a:tc>
                <a:tc>
                  <a:txBody>
                    <a:bodyPr/>
                    <a:lstStyle/>
                    <a:p>
                      <a:pPr indent="0" lvl="0" marL="0" rtl="0" algn="ctr">
                        <a:lnSpc>
                          <a:spcPct val="115000"/>
                        </a:lnSpc>
                        <a:spcBef>
                          <a:spcPts val="0"/>
                        </a:spcBef>
                        <a:spcAft>
                          <a:spcPts val="0"/>
                        </a:spcAft>
                        <a:buNone/>
                      </a:pPr>
                      <a:r>
                        <a:rPr lang="en" sz="1000"/>
                        <a:t>Yes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7E1CD"/>
                    </a:solidFill>
                  </a:tcPr>
                </a:tc>
              </a:tr>
              <a:tr h="200025">
                <a:tc>
                  <a:txBody>
                    <a:bodyPr/>
                    <a:lstStyle/>
                    <a:p>
                      <a:pPr indent="0" lvl="0" marL="0" rtl="0" algn="l">
                        <a:lnSpc>
                          <a:spcPct val="115000"/>
                        </a:lnSpc>
                        <a:spcBef>
                          <a:spcPts val="0"/>
                        </a:spcBef>
                        <a:spcAft>
                          <a:spcPts val="0"/>
                        </a:spcAft>
                        <a:buNone/>
                      </a:pPr>
                      <a:r>
                        <a:rPr b="1" lang="en" sz="1000"/>
                        <a:t>#Low Goal</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2</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b="1" lang="en" sz="1000"/>
                        <a:t>#High Goal</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gridSpan="7">
                  <a:txBody>
                    <a:bodyPr/>
                    <a:lstStyle/>
                    <a:p>
                      <a:pPr indent="0" lvl="0" marL="0" rtl="0" algn="ctr">
                        <a:lnSpc>
                          <a:spcPct val="115000"/>
                        </a:lnSpc>
                        <a:spcBef>
                          <a:spcPts val="0"/>
                        </a:spcBef>
                        <a:spcAft>
                          <a:spcPts val="0"/>
                        </a:spcAft>
                        <a:buNone/>
                      </a:pPr>
                      <a:r>
                        <a:rPr b="1" lang="en" sz="1000"/>
                        <a:t>Teleop</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hMerge="1"/>
                <a:tc hMerge="1"/>
                <a:tc hMerge="1"/>
                <a:tc hMerge="1"/>
                <a:tc hMerge="1"/>
                <a:tc hMerge="1"/>
              </a:tr>
              <a:tr h="200025">
                <a:tc>
                  <a:txBody>
                    <a:bodyPr/>
                    <a:lstStyle/>
                    <a:p>
                      <a:pPr indent="0" lvl="0" marL="0" rtl="0" algn="l">
                        <a:lnSpc>
                          <a:spcPct val="115000"/>
                        </a:lnSpc>
                        <a:spcBef>
                          <a:spcPts val="0"/>
                        </a:spcBef>
                        <a:spcAft>
                          <a:spcPts val="0"/>
                        </a:spcAft>
                        <a:buNone/>
                      </a:pPr>
                      <a:r>
                        <a:rPr b="1" lang="en" sz="1000"/>
                        <a:t>#Low Goal</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3</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3</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b="1" lang="en" sz="1000"/>
                        <a:t>#High Goal</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7</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20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15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8</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b="1" lang="en" sz="1000"/>
                        <a:t>Climb Level</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Medium</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9CB9C"/>
                    </a:solidFill>
                  </a:tcPr>
                </a:tc>
                <a:tc>
                  <a:txBody>
                    <a:bodyPr/>
                    <a:lstStyle/>
                    <a:p>
                      <a:pPr indent="0" lvl="0" marL="0" rtl="0" algn="ctr">
                        <a:lnSpc>
                          <a:spcPct val="115000"/>
                        </a:lnSpc>
                        <a:spcBef>
                          <a:spcPts val="0"/>
                        </a:spcBef>
                        <a:spcAft>
                          <a:spcPts val="0"/>
                        </a:spcAft>
                        <a:buNone/>
                      </a:pPr>
                      <a:r>
                        <a:rPr lang="en" sz="1000"/>
                        <a:t>Traversal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4A7D6"/>
                    </a:solidFill>
                  </a:tcPr>
                </a:tc>
                <a:tc>
                  <a:txBody>
                    <a:bodyPr/>
                    <a:lstStyle/>
                    <a:p>
                      <a:pPr indent="0" lvl="0" marL="0" rtl="0" algn="ctr">
                        <a:lnSpc>
                          <a:spcPct val="115000"/>
                        </a:lnSpc>
                        <a:spcBef>
                          <a:spcPts val="0"/>
                        </a:spcBef>
                        <a:spcAft>
                          <a:spcPts val="0"/>
                        </a:spcAft>
                        <a:buNone/>
                      </a:pPr>
                      <a:r>
                        <a:rPr lang="en" sz="1000"/>
                        <a:t>None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Low</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A9999"/>
                    </a:solidFill>
                  </a:tcPr>
                </a:tc>
                <a:tc>
                  <a:txBody>
                    <a:bodyPr/>
                    <a:lstStyle/>
                    <a:p>
                      <a:pPr indent="0" lvl="0" marL="0" rtl="0" algn="ctr">
                        <a:lnSpc>
                          <a:spcPct val="115000"/>
                        </a:lnSpc>
                        <a:spcBef>
                          <a:spcPts val="0"/>
                        </a:spcBef>
                        <a:spcAft>
                          <a:spcPts val="0"/>
                        </a:spcAft>
                        <a:buNone/>
                      </a:pPr>
                      <a:r>
                        <a:rPr lang="en" sz="1000"/>
                        <a:t>None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a:txBody>
                    <a:bodyPr/>
                    <a:lstStyle/>
                    <a:p>
                      <a:pPr indent="0" lvl="0" marL="0" rtl="0" algn="ctr">
                        <a:lnSpc>
                          <a:spcPct val="115000"/>
                        </a:lnSpc>
                        <a:spcBef>
                          <a:spcPts val="0"/>
                        </a:spcBef>
                        <a:spcAft>
                          <a:spcPts val="0"/>
                        </a:spcAft>
                        <a:buNone/>
                      </a:pPr>
                      <a:r>
                        <a:rPr lang="en" sz="1000"/>
                        <a:t>Low</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A9999"/>
                    </a:solidFill>
                  </a:tcPr>
                </a:tc>
              </a:tr>
              <a:tr h="200025">
                <a:tc gridSpan="7">
                  <a:txBody>
                    <a:bodyPr/>
                    <a:lstStyle/>
                    <a:p>
                      <a:pPr indent="0" lvl="0" marL="0" rtl="0" algn="ctr">
                        <a:lnSpc>
                          <a:spcPct val="115000"/>
                        </a:lnSpc>
                        <a:spcBef>
                          <a:spcPts val="0"/>
                        </a:spcBef>
                        <a:spcAft>
                          <a:spcPts val="0"/>
                        </a:spcAft>
                        <a:buNone/>
                      </a:pPr>
                      <a:r>
                        <a:rPr b="1" lang="en" sz="1000"/>
                        <a:t>Team Scores</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hMerge="1"/>
                <a:tc hMerge="1"/>
                <a:tc hMerge="1"/>
                <a:tc hMerge="1"/>
                <a:tc hMerge="1"/>
                <a:tc hMerge="1"/>
              </a:tr>
              <a:tr h="200025">
                <a:tc>
                  <a:txBody>
                    <a:bodyPr/>
                    <a:lstStyle/>
                    <a:p>
                      <a:pPr indent="0" lvl="0" marL="0" rtl="0" algn="l">
                        <a:lnSpc>
                          <a:spcPct val="115000"/>
                        </a:lnSpc>
                        <a:spcBef>
                          <a:spcPts val="0"/>
                        </a:spcBef>
                        <a:spcAft>
                          <a:spcPts val="0"/>
                        </a:spcAft>
                        <a:buNone/>
                      </a:pPr>
                      <a:r>
                        <a:rPr b="1" lang="en" sz="1000"/>
                        <a:t>Auto</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8</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CF0EF"/>
                    </a:solidFill>
                  </a:tcPr>
                </a:tc>
                <a:tc>
                  <a:txBody>
                    <a:bodyPr/>
                    <a:lstStyle/>
                    <a:p>
                      <a:pPr indent="0" lvl="0" marL="0" rtl="0" algn="ctr">
                        <a:lnSpc>
                          <a:spcPct val="115000"/>
                        </a:lnSpc>
                        <a:spcBef>
                          <a:spcPts val="0"/>
                        </a:spcBef>
                        <a:spcAft>
                          <a:spcPts val="0"/>
                        </a:spcAft>
                        <a:buNone/>
                      </a:pPr>
                      <a:r>
                        <a:rPr lang="en" sz="1000"/>
                        <a:t>20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a:txBody>
                    <a:bodyPr/>
                    <a:lstStyle/>
                    <a:p>
                      <a:pPr indent="0" lvl="0" marL="0" rtl="0" algn="ctr">
                        <a:lnSpc>
                          <a:spcPct val="115000"/>
                        </a:lnSpc>
                        <a:spcBef>
                          <a:spcPts val="0"/>
                        </a:spcBef>
                        <a:spcAft>
                          <a:spcPts val="0"/>
                        </a:spcAft>
                        <a:buNone/>
                      </a:pPr>
                      <a:r>
                        <a:rPr lang="en" sz="1000"/>
                        <a:t>10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0F9F5"/>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a:txBody>
                    <a:bodyPr/>
                    <a:lstStyle/>
                    <a:p>
                      <a:pPr indent="0" lvl="0" marL="0" rtl="0" algn="ctr">
                        <a:lnSpc>
                          <a:spcPct val="115000"/>
                        </a:lnSpc>
                        <a:spcBef>
                          <a:spcPts val="0"/>
                        </a:spcBef>
                        <a:spcAft>
                          <a:spcPts val="0"/>
                        </a:spcAft>
                        <a:buNone/>
                      </a:pPr>
                      <a:r>
                        <a:rPr lang="en" sz="1000"/>
                        <a:t>18</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76C8A0"/>
                    </a:solidFill>
                  </a:tcPr>
                </a:tc>
              </a:tr>
              <a:tr h="200025">
                <a:tc>
                  <a:txBody>
                    <a:bodyPr/>
                    <a:lstStyle/>
                    <a:p>
                      <a:pPr indent="0" lvl="0" marL="0" rtl="0" algn="l">
                        <a:lnSpc>
                          <a:spcPct val="115000"/>
                        </a:lnSpc>
                        <a:spcBef>
                          <a:spcPts val="0"/>
                        </a:spcBef>
                        <a:spcAft>
                          <a:spcPts val="0"/>
                        </a:spcAft>
                        <a:buNone/>
                      </a:pPr>
                      <a:r>
                        <a:rPr b="1" lang="en" sz="1000"/>
                        <a:t>Teleop</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17</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8E9D9"/>
                    </a:solidFill>
                  </a:tcPr>
                </a:tc>
                <a:tc>
                  <a:txBody>
                    <a:bodyPr/>
                    <a:lstStyle/>
                    <a:p>
                      <a:pPr indent="0" lvl="0" marL="0" rtl="0" algn="ctr">
                        <a:lnSpc>
                          <a:spcPct val="115000"/>
                        </a:lnSpc>
                        <a:spcBef>
                          <a:spcPts val="0"/>
                        </a:spcBef>
                        <a:spcAft>
                          <a:spcPts val="0"/>
                        </a:spcAft>
                        <a:buNone/>
                      </a:pPr>
                      <a:r>
                        <a:rPr lang="en" sz="1000"/>
                        <a:t>40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a:txBody>
                    <a:bodyPr/>
                    <a:lstStyle/>
                    <a:p>
                      <a:pPr indent="0" lvl="0" marL="0" rtl="0" algn="ctr">
                        <a:lnSpc>
                          <a:spcPct val="115000"/>
                        </a:lnSpc>
                        <a:spcBef>
                          <a:spcPts val="0"/>
                        </a:spcBef>
                        <a:spcAft>
                          <a:spcPts val="0"/>
                        </a:spcAft>
                        <a:buNone/>
                      </a:pPr>
                      <a:r>
                        <a:rPr lang="en" sz="1000"/>
                        <a:t>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CF3F2"/>
                    </a:solidFill>
                  </a:tcPr>
                </a:tc>
                <a:tc>
                  <a:txBody>
                    <a:bodyPr/>
                    <a:lstStyle/>
                    <a:p>
                      <a:pPr indent="0" lvl="0" marL="0" rtl="0" algn="ctr">
                        <a:lnSpc>
                          <a:spcPct val="115000"/>
                        </a:lnSpc>
                        <a:spcBef>
                          <a:spcPts val="0"/>
                        </a:spcBef>
                        <a:spcAft>
                          <a:spcPts val="0"/>
                        </a:spcAft>
                        <a:buNone/>
                      </a:pPr>
                      <a:r>
                        <a:rPr lang="en" sz="1000"/>
                        <a:t>33</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7AC9A2"/>
                    </a:solidFill>
                  </a:tcPr>
                </a:tc>
                <a:tc>
                  <a:txBody>
                    <a:bodyPr/>
                    <a:lstStyle/>
                    <a:p>
                      <a:pPr indent="0" lvl="0" marL="0" rtl="0" algn="ctr">
                        <a:lnSpc>
                          <a:spcPct val="115000"/>
                        </a:lnSpc>
                        <a:spcBef>
                          <a:spcPts val="0"/>
                        </a:spcBef>
                        <a:spcAft>
                          <a:spcPts val="0"/>
                        </a:spcAft>
                        <a:buNone/>
                      </a:pPr>
                      <a:r>
                        <a:rPr lang="en" sz="1000"/>
                        <a:t>16</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EBDC"/>
                    </a:solidFill>
                  </a:tcPr>
                </a:tc>
                <a:tc>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8DBD8"/>
                    </a:solidFill>
                  </a:tcPr>
                </a:tc>
              </a:tr>
              <a:tr h="200025">
                <a:tc>
                  <a:txBody>
                    <a:bodyPr/>
                    <a:lstStyle/>
                    <a:p>
                      <a:pPr indent="0" lvl="0" marL="0" rtl="0" algn="l">
                        <a:lnSpc>
                          <a:spcPct val="115000"/>
                        </a:lnSpc>
                        <a:spcBef>
                          <a:spcPts val="0"/>
                        </a:spcBef>
                        <a:spcAft>
                          <a:spcPts val="0"/>
                        </a:spcAft>
                        <a:buNone/>
                      </a:pPr>
                      <a:r>
                        <a:rPr b="1" lang="en" sz="1000"/>
                        <a:t>Climb</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6</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DFFFE"/>
                    </a:solidFill>
                  </a:tcPr>
                </a:tc>
                <a:tc>
                  <a:txBody>
                    <a:bodyPr/>
                    <a:lstStyle/>
                    <a:p>
                      <a:pPr indent="0" lvl="0" marL="0" rtl="0" algn="ctr">
                        <a:lnSpc>
                          <a:spcPct val="115000"/>
                        </a:lnSpc>
                        <a:spcBef>
                          <a:spcPts val="0"/>
                        </a:spcBef>
                        <a:spcAft>
                          <a:spcPts val="0"/>
                        </a:spcAft>
                        <a:buNone/>
                      </a:pPr>
                      <a:r>
                        <a:rPr lang="en" sz="1000"/>
                        <a:t>15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D1EDDF"/>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8DBD8"/>
                    </a:solidFill>
                  </a:tcPr>
                </a:tc>
                <a:tc>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8DBD8"/>
                    </a:solidFill>
                  </a:tcPr>
                </a:tc>
              </a:tr>
              <a:tr h="200025">
                <a:tc>
                  <a:txBody>
                    <a:bodyPr/>
                    <a:lstStyle/>
                    <a:p>
                      <a:pPr indent="0" lvl="0" marL="0" rtl="0" algn="l">
                        <a:lnSpc>
                          <a:spcPct val="115000"/>
                        </a:lnSpc>
                        <a:spcBef>
                          <a:spcPts val="0"/>
                        </a:spcBef>
                        <a:spcAft>
                          <a:spcPts val="0"/>
                        </a:spcAft>
                        <a:buNone/>
                      </a:pPr>
                      <a:r>
                        <a:rPr b="1" lang="en" sz="1000"/>
                        <a:t>Total Score</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a:txBody>
                    <a:bodyPr/>
                    <a:lstStyle/>
                    <a:p>
                      <a:pPr indent="0" lvl="0" marL="0" rtl="0" algn="ctr">
                        <a:lnSpc>
                          <a:spcPct val="115000"/>
                        </a:lnSpc>
                        <a:spcBef>
                          <a:spcPts val="0"/>
                        </a:spcBef>
                        <a:spcAft>
                          <a:spcPts val="0"/>
                        </a:spcAft>
                        <a:buNone/>
                      </a:pPr>
                      <a:r>
                        <a:rPr lang="en" sz="1000"/>
                        <a:t>31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6FCF9"/>
                    </a:solidFill>
                  </a:tcPr>
                </a:tc>
                <a:tc>
                  <a:txBody>
                    <a:bodyPr/>
                    <a:lstStyle/>
                    <a:p>
                      <a:pPr indent="0" lvl="0" marL="0" rtl="0" algn="ctr">
                        <a:lnSpc>
                          <a:spcPct val="115000"/>
                        </a:lnSpc>
                        <a:spcBef>
                          <a:spcPts val="0"/>
                        </a:spcBef>
                        <a:spcAft>
                          <a:spcPts val="0"/>
                        </a:spcAft>
                        <a:buNone/>
                      </a:pPr>
                      <a:r>
                        <a:rPr lang="en" sz="1000"/>
                        <a:t>75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a:txBody>
                    <a:bodyPr/>
                    <a:lstStyle/>
                    <a:p>
                      <a:pPr indent="0" lvl="0" marL="0" rtl="0" algn="ctr">
                        <a:lnSpc>
                          <a:spcPct val="115000"/>
                        </a:lnSpc>
                        <a:spcBef>
                          <a:spcPts val="0"/>
                        </a:spcBef>
                        <a:spcAft>
                          <a:spcPts val="0"/>
                        </a:spcAft>
                        <a:buNone/>
                      </a:pPr>
                      <a:r>
                        <a:rPr lang="en" sz="1000"/>
                        <a:t>5</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a:txBody>
                    <a:bodyPr/>
                    <a:lstStyle/>
                    <a:p>
                      <a:pPr indent="0" lvl="0" marL="0" rtl="0" algn="ctr">
                        <a:lnSpc>
                          <a:spcPct val="115000"/>
                        </a:lnSpc>
                        <a:spcBef>
                          <a:spcPts val="0"/>
                        </a:spcBef>
                        <a:spcAft>
                          <a:spcPts val="0"/>
                        </a:spcAft>
                        <a:buNone/>
                      </a:pPr>
                      <a:r>
                        <a:rPr lang="en" sz="1000"/>
                        <a:t>47</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BDE4D1"/>
                    </a:solidFill>
                  </a:tcPr>
                </a:tc>
                <a:tc>
                  <a:txBody>
                    <a:bodyPr/>
                    <a:lstStyle/>
                    <a:p>
                      <a:pPr indent="0" lvl="0" marL="0" rtl="0" algn="ctr">
                        <a:lnSpc>
                          <a:spcPct val="115000"/>
                        </a:lnSpc>
                        <a:spcBef>
                          <a:spcPts val="0"/>
                        </a:spcBef>
                        <a:spcAft>
                          <a:spcPts val="0"/>
                        </a:spcAft>
                        <a:buNone/>
                      </a:pPr>
                      <a:r>
                        <a:rPr lang="en" sz="1000"/>
                        <a:t>16</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1B9B4"/>
                    </a:solidFill>
                  </a:tcPr>
                </a:tc>
                <a:tc>
                  <a:txBody>
                    <a:bodyPr/>
                    <a:lstStyle/>
                    <a:p>
                      <a:pPr indent="0" lvl="0" marL="0" rtl="0" algn="ctr">
                        <a:lnSpc>
                          <a:spcPct val="115000"/>
                        </a:lnSpc>
                        <a:spcBef>
                          <a:spcPts val="0"/>
                        </a:spcBef>
                        <a:spcAft>
                          <a:spcPts val="0"/>
                        </a:spcAft>
                        <a:buNone/>
                      </a:pPr>
                      <a:r>
                        <a:rPr lang="en" sz="1000"/>
                        <a:t>26</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CF1F0"/>
                    </a:solidFill>
                  </a:tcPr>
                </a:tc>
              </a:tr>
              <a:tr h="200025">
                <a:tc gridSpan="7">
                  <a:txBody>
                    <a:bodyPr/>
                    <a:lstStyle/>
                    <a:p>
                      <a:pPr indent="0" lvl="0" marL="0" rtl="0" algn="ctr">
                        <a:lnSpc>
                          <a:spcPct val="115000"/>
                        </a:lnSpc>
                        <a:spcBef>
                          <a:spcPts val="0"/>
                        </a:spcBef>
                        <a:spcAft>
                          <a:spcPts val="0"/>
                        </a:spcAft>
                        <a:buNone/>
                      </a:pPr>
                      <a:r>
                        <a:rPr b="1" lang="en" sz="1000"/>
                        <a:t>Final</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hMerge="1"/>
                <a:tc hMerge="1"/>
                <a:tc hMerge="1"/>
                <a:tc hMerge="1"/>
                <a:tc hMerge="1"/>
                <a:tc hMerge="1"/>
              </a:tr>
              <a:tr h="200025">
                <a:tc>
                  <a:txBody>
                    <a:bodyPr/>
                    <a:lstStyle/>
                    <a:p>
                      <a:pPr indent="0" lvl="0" marL="0" rtl="0" algn="l">
                        <a:lnSpc>
                          <a:spcPct val="115000"/>
                        </a:lnSpc>
                        <a:spcBef>
                          <a:spcPts val="0"/>
                        </a:spcBef>
                        <a:spcAft>
                          <a:spcPts val="0"/>
                        </a:spcAft>
                        <a:buNone/>
                      </a:pPr>
                      <a:r>
                        <a:rPr b="1" lang="en" sz="1000"/>
                        <a:t>Alliance Score</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gridSpan="3">
                  <a:txBody>
                    <a:bodyPr/>
                    <a:lstStyle/>
                    <a:p>
                      <a:pPr indent="0" lvl="0" marL="0" rtl="0" algn="ctr">
                        <a:lnSpc>
                          <a:spcPct val="115000"/>
                        </a:lnSpc>
                        <a:spcBef>
                          <a:spcPts val="0"/>
                        </a:spcBef>
                        <a:spcAft>
                          <a:spcPts val="0"/>
                        </a:spcAft>
                        <a:buNone/>
                      </a:pPr>
                      <a:r>
                        <a:rPr lang="en" sz="1000"/>
                        <a:t>111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hMerge="1"/>
                <a:tc hMerge="1"/>
                <a:tc gridSpan="3">
                  <a:txBody>
                    <a:bodyPr/>
                    <a:lstStyle/>
                    <a:p>
                      <a:pPr indent="0" lvl="0" marL="0" rtl="0" algn="ctr">
                        <a:lnSpc>
                          <a:spcPct val="115000"/>
                        </a:lnSpc>
                        <a:spcBef>
                          <a:spcPts val="0"/>
                        </a:spcBef>
                        <a:spcAft>
                          <a:spcPts val="0"/>
                        </a:spcAft>
                        <a:buNone/>
                      </a:pPr>
                      <a:r>
                        <a:rPr lang="en" sz="1000"/>
                        <a:t>89</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c hMerge="1"/>
                <a:tc hMerge="1"/>
              </a:tr>
              <a:tr h="200025">
                <a:tc>
                  <a:txBody>
                    <a:bodyPr/>
                    <a:lstStyle/>
                    <a:p>
                      <a:pPr indent="0" lvl="0" marL="0" rtl="0" algn="l">
                        <a:lnSpc>
                          <a:spcPct val="115000"/>
                        </a:lnSpc>
                        <a:spcBef>
                          <a:spcPts val="0"/>
                        </a:spcBef>
                        <a:spcAft>
                          <a:spcPts val="0"/>
                        </a:spcAft>
                        <a:buNone/>
                      </a:pPr>
                      <a:r>
                        <a:rPr b="1" lang="en" sz="1000"/>
                        <a:t>Cargo RP</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gridSpan="3">
                  <a:txBody>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hMerge="1"/>
                <a:tc hMerge="1"/>
                <a:tc gridSpan="3">
                  <a:txBody>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hMerge="1"/>
                <a:tc hMerge="1"/>
              </a:tr>
              <a:tr h="200025">
                <a:tc>
                  <a:txBody>
                    <a:bodyPr/>
                    <a:lstStyle/>
                    <a:p>
                      <a:pPr indent="0" lvl="0" marL="0" rtl="0" algn="l">
                        <a:lnSpc>
                          <a:spcPct val="115000"/>
                        </a:lnSpc>
                        <a:spcBef>
                          <a:spcPts val="0"/>
                        </a:spcBef>
                        <a:spcAft>
                          <a:spcPts val="0"/>
                        </a:spcAft>
                        <a:buNone/>
                      </a:pPr>
                      <a:r>
                        <a:rPr b="1" lang="en" sz="1000"/>
                        <a:t>Hanger RP</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gridSpan="3">
                  <a:txBody>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hMerge="1"/>
                <a:tc hMerge="1"/>
                <a:tc gridSpan="3">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hMerge="1"/>
                <a:tc hMerge="1"/>
              </a:tr>
              <a:tr h="200025">
                <a:tc>
                  <a:txBody>
                    <a:bodyPr/>
                    <a:lstStyle/>
                    <a:p>
                      <a:pPr indent="0" lvl="0" marL="0" rtl="0" algn="l">
                        <a:lnSpc>
                          <a:spcPct val="115000"/>
                        </a:lnSpc>
                        <a:spcBef>
                          <a:spcPts val="0"/>
                        </a:spcBef>
                        <a:spcAft>
                          <a:spcPts val="0"/>
                        </a:spcAft>
                        <a:buNone/>
                      </a:pPr>
                      <a:r>
                        <a:rPr b="1" lang="en" sz="1000"/>
                        <a:t>Winning RP</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gridSpan="3">
                  <a:txBody>
                    <a:bodyPr/>
                    <a:lstStyle/>
                    <a:p>
                      <a:pPr indent="0" lvl="0" marL="0" rtl="0" algn="ctr">
                        <a:lnSpc>
                          <a:spcPct val="115000"/>
                        </a:lnSpc>
                        <a:spcBef>
                          <a:spcPts val="0"/>
                        </a:spcBef>
                        <a:spcAft>
                          <a:spcPts val="0"/>
                        </a:spcAft>
                        <a:buNone/>
                      </a:pPr>
                      <a:r>
                        <a:rPr lang="en" sz="1000"/>
                        <a:t>2</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DEF2E8"/>
                    </a:solidFill>
                  </a:tcPr>
                </a:tc>
                <a:tc hMerge="1"/>
                <a:tc hMerge="1"/>
                <a:tc gridSpan="3">
                  <a:txBody>
                    <a:bodyPr/>
                    <a:lstStyle/>
                    <a:p>
                      <a:pPr indent="0" lvl="0" marL="0" rtl="0" algn="ctr">
                        <a:lnSpc>
                          <a:spcPct val="115000"/>
                        </a:lnSpc>
                        <a:spcBef>
                          <a:spcPts val="0"/>
                        </a:spcBef>
                        <a:spcAft>
                          <a:spcPts val="0"/>
                        </a:spcAft>
                        <a:buNone/>
                      </a:pPr>
                      <a:r>
                        <a:rPr lang="en" sz="1000"/>
                        <a:t>0</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E67C73"/>
                    </a:solidFill>
                  </a:tcPr>
                </a:tc>
                <a:tc hMerge="1"/>
                <a:tc hMerge="1"/>
              </a:tr>
              <a:tr h="200025">
                <a:tc>
                  <a:txBody>
                    <a:bodyPr/>
                    <a:lstStyle/>
                    <a:p>
                      <a:pPr indent="0" lvl="0" marL="0" rtl="0" algn="l">
                        <a:lnSpc>
                          <a:spcPct val="115000"/>
                        </a:lnSpc>
                        <a:spcBef>
                          <a:spcPts val="0"/>
                        </a:spcBef>
                        <a:spcAft>
                          <a:spcPts val="0"/>
                        </a:spcAft>
                        <a:buNone/>
                      </a:pPr>
                      <a:r>
                        <a:rPr b="1" lang="en" sz="1000"/>
                        <a:t>Total RP</a:t>
                      </a:r>
                      <a:endParaRPr b="1"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999999"/>
                    </a:solidFill>
                  </a:tcPr>
                </a:tc>
                <a:tc gridSpan="3">
                  <a:txBody>
                    <a:bodyPr/>
                    <a:lstStyle/>
                    <a:p>
                      <a:pPr indent="0" lvl="0" marL="0" rtl="0" algn="ctr">
                        <a:lnSpc>
                          <a:spcPct val="115000"/>
                        </a:lnSpc>
                        <a:spcBef>
                          <a:spcPts val="0"/>
                        </a:spcBef>
                        <a:spcAft>
                          <a:spcPts val="0"/>
                        </a:spcAft>
                        <a:buNone/>
                      </a:pPr>
                      <a:r>
                        <a:rPr lang="en" sz="1000"/>
                        <a:t>4</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7BB8A"/>
                    </a:solidFill>
                  </a:tcPr>
                </a:tc>
                <a:tc hMerge="1"/>
                <a:tc hMerge="1"/>
                <a:tc gridSpan="3">
                  <a:txBody>
                    <a:bodyPr/>
                    <a:lstStyle/>
                    <a:p>
                      <a:pPr indent="0" lvl="0" marL="0" rtl="0" algn="ctr">
                        <a:lnSpc>
                          <a:spcPct val="115000"/>
                        </a:lnSpc>
                        <a:spcBef>
                          <a:spcPts val="0"/>
                        </a:spcBef>
                        <a:spcAft>
                          <a:spcPts val="0"/>
                        </a:spcAft>
                        <a:buNone/>
                      </a:pPr>
                      <a:r>
                        <a:rPr lang="en" sz="1000"/>
                        <a:t>1</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6D3D0"/>
                    </a:solidFill>
                  </a:tcPr>
                </a:tc>
                <a:tc hMerge="1"/>
                <a:tc hMerge="1"/>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74" name="Shape 174"/>
        <p:cNvGrpSpPr/>
        <p:nvPr/>
      </p:nvGrpSpPr>
      <p:grpSpPr>
        <a:xfrm>
          <a:off x="0" y="0"/>
          <a:ext cx="0" cy="0"/>
          <a:chOff x="0" y="0"/>
          <a:chExt cx="0" cy="0"/>
        </a:xfrm>
      </p:grpSpPr>
      <p:sp>
        <p:nvSpPr>
          <p:cNvPr id="175" name="Google Shape;175;p32"/>
          <p:cNvSpPr txBox="1"/>
          <p:nvPr/>
        </p:nvSpPr>
        <p:spPr>
          <a:xfrm>
            <a:off x="770100" y="408950"/>
            <a:ext cx="76038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Golden Rule #</a:t>
            </a:r>
            <a:r>
              <a:rPr lang="en" sz="4500">
                <a:solidFill>
                  <a:srgbClr val="FFFFFF"/>
                </a:solidFill>
                <a:latin typeface="Quicksand"/>
                <a:ea typeface="Quicksand"/>
                <a:cs typeface="Quicksand"/>
                <a:sym typeface="Quicksand"/>
              </a:rPr>
              <a:t>4</a:t>
            </a:r>
            <a:endParaRPr b="0" i="0" sz="4500" u="none" cap="none" strike="noStrike">
              <a:solidFill>
                <a:srgbClr val="FFFFFF"/>
              </a:solidFill>
              <a:latin typeface="Quicksand"/>
              <a:ea typeface="Quicksand"/>
              <a:cs typeface="Quicksand"/>
              <a:sym typeface="Quicksand"/>
            </a:endParaRPr>
          </a:p>
        </p:txBody>
      </p:sp>
      <p:sp>
        <p:nvSpPr>
          <p:cNvPr id="176" name="Google Shape;176;p32"/>
          <p:cNvSpPr txBox="1"/>
          <p:nvPr/>
        </p:nvSpPr>
        <p:spPr>
          <a:xfrm>
            <a:off x="531300" y="1263550"/>
            <a:ext cx="7959600" cy="3610200"/>
          </a:xfrm>
          <a:prstGeom prst="rect">
            <a:avLst/>
          </a:prstGeom>
          <a:noFill/>
          <a:ln>
            <a:noFill/>
          </a:ln>
        </p:spPr>
        <p:txBody>
          <a:bodyPr anchorCtr="0" anchor="t" bIns="91425" lIns="91425" spcFirstLastPara="1" rIns="91425" wrap="square" tIns="91425">
            <a:noAutofit/>
          </a:bodyPr>
          <a:lstStyle/>
          <a:p>
            <a:pPr indent="0" lvl="0" marL="419100" marR="0" rtl="0" algn="l">
              <a:lnSpc>
                <a:spcPct val="150000"/>
              </a:lnSpc>
              <a:spcBef>
                <a:spcPts val="0"/>
              </a:spcBef>
              <a:spcAft>
                <a:spcPts val="0"/>
              </a:spcAft>
              <a:buNone/>
            </a:pPr>
            <a:r>
              <a:rPr lang="en" sz="2400">
                <a:solidFill>
                  <a:srgbClr val="FFFF00"/>
                </a:solidFill>
                <a:latin typeface="Quicksand"/>
                <a:ea typeface="Quicksand"/>
                <a:cs typeface="Quicksand"/>
                <a:sym typeface="Quicksand"/>
              </a:rPr>
              <a:t>Understand Cycles</a:t>
            </a:r>
            <a:endParaRPr/>
          </a:p>
          <a:p>
            <a:pPr indent="-342900" lvl="0" marL="419100" marR="0" rtl="0" algn="l">
              <a:lnSpc>
                <a:spcPct val="150000"/>
              </a:lnSpc>
              <a:spcBef>
                <a:spcPts val="0"/>
              </a:spcBef>
              <a:spcAft>
                <a:spcPts val="0"/>
              </a:spcAft>
              <a:buClr>
                <a:srgbClr val="FFFFFF"/>
              </a:buClr>
              <a:buSzPts val="2215"/>
              <a:buFont typeface="Arial"/>
              <a:buChar char="•"/>
            </a:pPr>
            <a:r>
              <a:rPr lang="en" sz="2400">
                <a:solidFill>
                  <a:srgbClr val="FFFFFF"/>
                </a:solidFill>
                <a:latin typeface="Quicksand"/>
                <a:ea typeface="Quicksand"/>
                <a:cs typeface="Quicksand"/>
                <a:sym typeface="Quicksand"/>
              </a:rPr>
              <a:t>Karthik’s rule of (2-4-8)</a:t>
            </a:r>
            <a:endParaRPr sz="2400">
              <a:solidFill>
                <a:srgbClr val="FFFFFF"/>
              </a:solidFill>
              <a:latin typeface="Quicksand"/>
              <a:ea typeface="Quicksand"/>
              <a:cs typeface="Quicksand"/>
              <a:sym typeface="Quicksand"/>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Modern Rule of Thumb (2-6-14)</a:t>
            </a:r>
            <a:endParaRPr sz="2400">
              <a:solidFill>
                <a:srgbClr val="FFFFFF"/>
              </a:solidFill>
              <a:latin typeface="Quicksand"/>
              <a:ea typeface="Quicksand"/>
              <a:cs typeface="Quicksand"/>
              <a:sym typeface="Quicksand"/>
            </a:endParaRPr>
          </a:p>
          <a:p>
            <a:pPr indent="-381000" lvl="1" marL="9144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Full field cycles under perfect conditions</a:t>
            </a:r>
            <a:endParaRPr sz="2400">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0" lvl="2"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80" name="Shape 180"/>
        <p:cNvGrpSpPr/>
        <p:nvPr/>
      </p:nvGrpSpPr>
      <p:grpSpPr>
        <a:xfrm>
          <a:off x="0" y="0"/>
          <a:ext cx="0" cy="0"/>
          <a:chOff x="0" y="0"/>
          <a:chExt cx="0" cy="0"/>
        </a:xfrm>
      </p:grpSpPr>
      <p:sp>
        <p:nvSpPr>
          <p:cNvPr id="181" name="Google Shape;181;p33"/>
          <p:cNvSpPr txBox="1"/>
          <p:nvPr/>
        </p:nvSpPr>
        <p:spPr>
          <a:xfrm>
            <a:off x="925275" y="1820875"/>
            <a:ext cx="7293600" cy="1542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800"/>
              <a:buFont typeface="Quicksand"/>
              <a:buNone/>
            </a:pPr>
            <a:r>
              <a:rPr lang="en" sz="4800">
                <a:solidFill>
                  <a:srgbClr val="FFFFFF"/>
                </a:solidFill>
                <a:latin typeface="Quicksand"/>
                <a:ea typeface="Quicksand"/>
                <a:cs typeface="Quicksand"/>
                <a:sym typeface="Quicksand"/>
              </a:rPr>
              <a:t>Competition Season</a:t>
            </a:r>
            <a:endParaRPr sz="4800">
              <a:solidFill>
                <a:srgbClr val="FFFFFF"/>
              </a:solidFill>
              <a:latin typeface="Quicksand"/>
              <a:ea typeface="Quicksand"/>
              <a:cs typeface="Quicksand"/>
              <a:sym typeface="Quicksan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85" name="Shape 185"/>
        <p:cNvGrpSpPr/>
        <p:nvPr/>
      </p:nvGrpSpPr>
      <p:grpSpPr>
        <a:xfrm>
          <a:off x="0" y="0"/>
          <a:ext cx="0" cy="0"/>
          <a:chOff x="0" y="0"/>
          <a:chExt cx="0" cy="0"/>
        </a:xfrm>
      </p:grpSpPr>
      <p:sp>
        <p:nvSpPr>
          <p:cNvPr id="186" name="Google Shape;186;p34"/>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Competition Season</a:t>
            </a:r>
            <a:endParaRPr b="0" i="0" sz="4500" u="none" cap="none" strike="noStrike">
              <a:solidFill>
                <a:srgbClr val="FFFFFF"/>
              </a:solidFill>
              <a:latin typeface="Quicksand"/>
              <a:ea typeface="Quicksand"/>
              <a:cs typeface="Quicksand"/>
              <a:sym typeface="Quicksand"/>
            </a:endParaRPr>
          </a:p>
        </p:txBody>
      </p:sp>
      <p:sp>
        <p:nvSpPr>
          <p:cNvPr id="187" name="Google Shape;187;p34"/>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Competitions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Scouting</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Analysis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Data Visualization</a:t>
            </a:r>
            <a:endParaRPr sz="2400">
              <a:solidFill>
                <a:srgbClr val="FFFFFF"/>
              </a:solidFill>
              <a:latin typeface="Quicksand"/>
              <a:ea typeface="Quicksand"/>
              <a:cs typeface="Quicksand"/>
              <a:sym typeface="Quicksan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91" name="Shape 191"/>
        <p:cNvGrpSpPr/>
        <p:nvPr/>
      </p:nvGrpSpPr>
      <p:grpSpPr>
        <a:xfrm>
          <a:off x="0" y="0"/>
          <a:ext cx="0" cy="0"/>
          <a:chOff x="0" y="0"/>
          <a:chExt cx="0" cy="0"/>
        </a:xfrm>
      </p:grpSpPr>
      <p:sp>
        <p:nvSpPr>
          <p:cNvPr id="192" name="Google Shape;192;p35"/>
          <p:cNvSpPr txBox="1"/>
          <p:nvPr/>
        </p:nvSpPr>
        <p:spPr>
          <a:xfrm>
            <a:off x="770100" y="408950"/>
            <a:ext cx="76038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Golden Rule #</a:t>
            </a:r>
            <a:r>
              <a:rPr lang="en" sz="4500">
                <a:solidFill>
                  <a:srgbClr val="FFFFFF"/>
                </a:solidFill>
                <a:latin typeface="Quicksand"/>
                <a:ea typeface="Quicksand"/>
                <a:cs typeface="Quicksand"/>
                <a:sym typeface="Quicksand"/>
              </a:rPr>
              <a:t>5</a:t>
            </a:r>
            <a:endParaRPr b="0" i="0" sz="4500" u="none" cap="none" strike="noStrike">
              <a:solidFill>
                <a:srgbClr val="FFFFFF"/>
              </a:solidFill>
              <a:latin typeface="Quicksand"/>
              <a:ea typeface="Quicksand"/>
              <a:cs typeface="Quicksand"/>
              <a:sym typeface="Quicksand"/>
            </a:endParaRPr>
          </a:p>
        </p:txBody>
      </p:sp>
      <p:sp>
        <p:nvSpPr>
          <p:cNvPr id="193" name="Google Shape;193;p35"/>
          <p:cNvSpPr txBox="1"/>
          <p:nvPr/>
        </p:nvSpPr>
        <p:spPr>
          <a:xfrm>
            <a:off x="531300" y="1263550"/>
            <a:ext cx="7959600" cy="3610200"/>
          </a:xfrm>
          <a:prstGeom prst="rect">
            <a:avLst/>
          </a:prstGeom>
          <a:noFill/>
          <a:ln>
            <a:noFill/>
          </a:ln>
        </p:spPr>
        <p:txBody>
          <a:bodyPr anchorCtr="0" anchor="t" bIns="91425" lIns="91425" spcFirstLastPara="1" rIns="91425" wrap="square" tIns="91425">
            <a:noAutofit/>
          </a:bodyPr>
          <a:lstStyle/>
          <a:p>
            <a:pPr indent="0" lvl="0" marL="419100" marR="0" rtl="0" algn="l">
              <a:lnSpc>
                <a:spcPct val="150000"/>
              </a:lnSpc>
              <a:spcBef>
                <a:spcPts val="0"/>
              </a:spcBef>
              <a:spcAft>
                <a:spcPts val="0"/>
              </a:spcAft>
              <a:buNone/>
            </a:pPr>
            <a:r>
              <a:rPr lang="en" sz="2400">
                <a:solidFill>
                  <a:srgbClr val="FFFF00"/>
                </a:solidFill>
                <a:latin typeface="Quicksand"/>
                <a:ea typeface="Quicksand"/>
                <a:cs typeface="Quicksand"/>
                <a:sym typeface="Quicksand"/>
              </a:rPr>
              <a:t>Watch Competitions!</a:t>
            </a:r>
            <a:endParaRPr/>
          </a:p>
          <a:p>
            <a:pPr indent="-342900" lvl="0" marL="419100" marR="0" rtl="0" algn="l">
              <a:lnSpc>
                <a:spcPct val="150000"/>
              </a:lnSpc>
              <a:spcBef>
                <a:spcPts val="0"/>
              </a:spcBef>
              <a:spcAft>
                <a:spcPts val="0"/>
              </a:spcAft>
              <a:buClr>
                <a:srgbClr val="FFFFFF"/>
              </a:buClr>
              <a:buSzPts val="2215"/>
              <a:buFont typeface="Arial"/>
              <a:buChar char="•"/>
            </a:pPr>
            <a:r>
              <a:rPr lang="en" sz="2400">
                <a:solidFill>
                  <a:srgbClr val="FFFFFF"/>
                </a:solidFill>
                <a:latin typeface="Quicksand"/>
                <a:ea typeface="Quicksand"/>
                <a:cs typeface="Quicksand"/>
                <a:sym typeface="Quicksand"/>
              </a:rPr>
              <a:t>Watch the game be played</a:t>
            </a:r>
            <a:endParaRPr sz="2400">
              <a:solidFill>
                <a:srgbClr val="FFFFFF"/>
              </a:solidFill>
              <a:latin typeface="Quicksand"/>
              <a:ea typeface="Quicksand"/>
              <a:cs typeface="Quicksand"/>
              <a:sym typeface="Quicksand"/>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Evaluate how your team compares to others</a:t>
            </a:r>
            <a:endParaRPr sz="2400">
              <a:solidFill>
                <a:srgbClr val="FFFFFF"/>
              </a:solidFill>
              <a:latin typeface="Quicksand"/>
              <a:ea typeface="Quicksand"/>
              <a:cs typeface="Quicksand"/>
              <a:sym typeface="Quicksand"/>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Find unique autos/strategies</a:t>
            </a:r>
            <a:endParaRPr sz="2400">
              <a:solidFill>
                <a:srgbClr val="FFFFFF"/>
              </a:solidFill>
              <a:latin typeface="Quicksand"/>
              <a:ea typeface="Quicksand"/>
              <a:cs typeface="Quicksand"/>
              <a:sym typeface="Quicksand"/>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Defense</a:t>
            </a:r>
            <a:endParaRPr sz="2400">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0" lvl="2"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197" name="Shape 197"/>
        <p:cNvGrpSpPr/>
        <p:nvPr/>
      </p:nvGrpSpPr>
      <p:grpSpPr>
        <a:xfrm>
          <a:off x="0" y="0"/>
          <a:ext cx="0" cy="0"/>
          <a:chOff x="0" y="0"/>
          <a:chExt cx="0" cy="0"/>
        </a:xfrm>
      </p:grpSpPr>
      <p:sp>
        <p:nvSpPr>
          <p:cNvPr id="198" name="Google Shape;198;p36"/>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Scouting</a:t>
            </a:r>
            <a:endParaRPr b="0" i="0" sz="4500" u="none" cap="none" strike="noStrike">
              <a:solidFill>
                <a:srgbClr val="FFFFFF"/>
              </a:solidFill>
              <a:latin typeface="Quicksand"/>
              <a:ea typeface="Quicksand"/>
              <a:cs typeface="Quicksand"/>
              <a:sym typeface="Quicksand"/>
            </a:endParaRPr>
          </a:p>
        </p:txBody>
      </p:sp>
      <p:sp>
        <p:nvSpPr>
          <p:cNvPr id="199" name="Google Shape;199;p36"/>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Collect data on robots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Match strategy</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Picklist creation</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Store data for post competition analysis</a:t>
            </a:r>
            <a:endParaRPr sz="2400">
              <a:solidFill>
                <a:srgbClr val="FFFFFF"/>
              </a:solidFill>
              <a:latin typeface="Quicksand"/>
              <a:ea typeface="Quicksand"/>
              <a:cs typeface="Quicksand"/>
              <a:sym typeface="Quicksan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203" name="Shape 203"/>
        <p:cNvGrpSpPr/>
        <p:nvPr/>
      </p:nvGrpSpPr>
      <p:grpSpPr>
        <a:xfrm>
          <a:off x="0" y="0"/>
          <a:ext cx="0" cy="0"/>
          <a:chOff x="0" y="0"/>
          <a:chExt cx="0" cy="0"/>
        </a:xfrm>
      </p:grpSpPr>
      <p:sp>
        <p:nvSpPr>
          <p:cNvPr id="204" name="Google Shape;204;p37"/>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Analysis</a:t>
            </a:r>
            <a:endParaRPr b="0" i="0" sz="4500" u="none" cap="none" strike="noStrike">
              <a:solidFill>
                <a:srgbClr val="FFFFFF"/>
              </a:solidFill>
              <a:latin typeface="Quicksand"/>
              <a:ea typeface="Quicksand"/>
              <a:cs typeface="Quicksand"/>
              <a:sym typeface="Quicksand"/>
            </a:endParaRPr>
          </a:p>
        </p:txBody>
      </p:sp>
      <p:sp>
        <p:nvSpPr>
          <p:cNvPr id="205" name="Google Shape;205;p37"/>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Review scouting data in after competitions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Look at trends across weeks and regions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Pre-Scout competitions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Adjust your expectations as the season goes on</a:t>
            </a:r>
            <a:endParaRPr sz="2400">
              <a:solidFill>
                <a:srgbClr val="FFFFFF"/>
              </a:solidFill>
              <a:latin typeface="Quicksand"/>
              <a:ea typeface="Quicksand"/>
              <a:cs typeface="Quicksand"/>
              <a:sym typeface="Quicksa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52" name="Shape 52"/>
        <p:cNvGrpSpPr/>
        <p:nvPr/>
      </p:nvGrpSpPr>
      <p:grpSpPr>
        <a:xfrm>
          <a:off x="0" y="0"/>
          <a:ext cx="0" cy="0"/>
          <a:chOff x="0" y="0"/>
          <a:chExt cx="0" cy="0"/>
        </a:xfrm>
      </p:grpSpPr>
      <p:sp>
        <p:nvSpPr>
          <p:cNvPr id="53" name="Google Shape;53;p11"/>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Overview</a:t>
            </a:r>
            <a:endParaRPr b="0" i="0" sz="4500" u="none" cap="none" strike="noStrike">
              <a:solidFill>
                <a:srgbClr val="FFFFFF"/>
              </a:solidFill>
              <a:latin typeface="Quicksand"/>
              <a:ea typeface="Quicksand"/>
              <a:cs typeface="Quicksand"/>
              <a:sym typeface="Quicksand"/>
            </a:endParaRPr>
          </a:p>
        </p:txBody>
      </p:sp>
      <p:sp>
        <p:nvSpPr>
          <p:cNvPr id="54" name="Google Shape;54;p11"/>
          <p:cNvSpPr txBox="1"/>
          <p:nvPr/>
        </p:nvSpPr>
        <p:spPr>
          <a:xfrm>
            <a:off x="522215" y="1502997"/>
            <a:ext cx="4685700" cy="3144300"/>
          </a:xfrm>
          <a:prstGeom prst="rect">
            <a:avLst/>
          </a:prstGeom>
          <a:noFill/>
          <a:ln>
            <a:noFill/>
          </a:ln>
        </p:spPr>
        <p:txBody>
          <a:bodyPr anchorCtr="0" anchor="ctr" bIns="91425" lIns="91425" spcFirstLastPara="1" rIns="91425" wrap="square" tIns="91425">
            <a:noAutofit/>
          </a:bodyPr>
          <a:lstStyle/>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Types of Analysis</a:t>
            </a:r>
            <a:endParaRPr sz="2400">
              <a:solidFill>
                <a:srgbClr val="FFFFFF"/>
              </a:solidFill>
              <a:latin typeface="Quicksand"/>
              <a:ea typeface="Quicksand"/>
              <a:cs typeface="Quicksand"/>
              <a:sym typeface="Quicksand"/>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Understanding a Game</a:t>
            </a:r>
            <a:endParaRPr sz="2400">
              <a:solidFill>
                <a:srgbClr val="FFFFFF"/>
              </a:solidFill>
              <a:latin typeface="Quicksand"/>
              <a:ea typeface="Quicksand"/>
              <a:cs typeface="Quicksand"/>
              <a:sym typeface="Quicksand"/>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Scoring Systems</a:t>
            </a:r>
            <a:endParaRPr sz="2400">
              <a:solidFill>
                <a:srgbClr val="FFFFFF"/>
              </a:solidFill>
              <a:latin typeface="Quicksand"/>
              <a:ea typeface="Quicksand"/>
              <a:cs typeface="Quicksand"/>
              <a:sym typeface="Quicksand"/>
            </a:endParaRPr>
          </a:p>
          <a:p>
            <a:pPr indent="-342900" lvl="0" marL="419100" marR="0" rtl="0" algn="l">
              <a:lnSpc>
                <a:spcPct val="150000"/>
              </a:lnSpc>
              <a:spcBef>
                <a:spcPts val="0"/>
              </a:spcBef>
              <a:spcAft>
                <a:spcPts val="0"/>
              </a:spcAft>
              <a:buClr>
                <a:srgbClr val="FFFFFF"/>
              </a:buClr>
              <a:buSzPts val="2215"/>
              <a:buFont typeface="Arial"/>
              <a:buChar char="•"/>
            </a:pPr>
            <a:r>
              <a:rPr lang="en" sz="2400">
                <a:solidFill>
                  <a:srgbClr val="FFFFFF"/>
                </a:solidFill>
                <a:latin typeface="Quicksand"/>
                <a:ea typeface="Quicksand"/>
                <a:cs typeface="Quicksand"/>
                <a:sym typeface="Quicksand"/>
              </a:rPr>
              <a:t>Kickoff</a:t>
            </a:r>
            <a:endParaRPr/>
          </a:p>
          <a:p>
            <a:pPr indent="-342900" lvl="0" marL="419100" marR="0" rtl="0" algn="l">
              <a:lnSpc>
                <a:spcPct val="150000"/>
              </a:lnSpc>
              <a:spcBef>
                <a:spcPts val="0"/>
              </a:spcBef>
              <a:spcAft>
                <a:spcPts val="0"/>
              </a:spcAft>
              <a:buClr>
                <a:srgbClr val="FFFFFF"/>
              </a:buClr>
              <a:buSzPts val="2215"/>
              <a:buFont typeface="Arial"/>
              <a:buChar char="•"/>
            </a:pPr>
            <a:r>
              <a:rPr b="0" i="0" lang="en" sz="2400" u="none" cap="none" strike="noStrike">
                <a:solidFill>
                  <a:srgbClr val="FFFFFF"/>
                </a:solidFill>
                <a:latin typeface="Quicksand"/>
                <a:ea typeface="Quicksand"/>
                <a:cs typeface="Quicksand"/>
                <a:sym typeface="Quicksand"/>
              </a:rPr>
              <a:t>Competition Season</a:t>
            </a:r>
            <a:endParaRPr sz="2400">
              <a:solidFill>
                <a:srgbClr val="FFFFFF"/>
              </a:solidFill>
              <a:latin typeface="Quicksand"/>
              <a:ea typeface="Quicksand"/>
              <a:cs typeface="Quicksand"/>
              <a:sym typeface="Quicksan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209" name="Shape 209"/>
        <p:cNvGrpSpPr/>
        <p:nvPr/>
      </p:nvGrpSpPr>
      <p:grpSpPr>
        <a:xfrm>
          <a:off x="0" y="0"/>
          <a:ext cx="0" cy="0"/>
          <a:chOff x="0" y="0"/>
          <a:chExt cx="0" cy="0"/>
        </a:xfrm>
      </p:grpSpPr>
      <p:sp>
        <p:nvSpPr>
          <p:cNvPr id="210" name="Google Shape;210;p38"/>
          <p:cNvSpPr txBox="1"/>
          <p:nvPr/>
        </p:nvSpPr>
        <p:spPr>
          <a:xfrm>
            <a:off x="770100" y="408950"/>
            <a:ext cx="76038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Golden Rule #</a:t>
            </a:r>
            <a:r>
              <a:rPr lang="en" sz="4500">
                <a:solidFill>
                  <a:srgbClr val="FFFFFF"/>
                </a:solidFill>
                <a:latin typeface="Quicksand"/>
                <a:ea typeface="Quicksand"/>
                <a:cs typeface="Quicksand"/>
                <a:sym typeface="Quicksand"/>
              </a:rPr>
              <a:t>6</a:t>
            </a:r>
            <a:endParaRPr b="0" i="0" sz="4500" u="none" cap="none" strike="noStrike">
              <a:solidFill>
                <a:srgbClr val="FFFFFF"/>
              </a:solidFill>
              <a:latin typeface="Quicksand"/>
              <a:ea typeface="Quicksand"/>
              <a:cs typeface="Quicksand"/>
              <a:sym typeface="Quicksand"/>
            </a:endParaRPr>
          </a:p>
        </p:txBody>
      </p:sp>
      <p:sp>
        <p:nvSpPr>
          <p:cNvPr id="211" name="Google Shape;211;p38"/>
          <p:cNvSpPr txBox="1"/>
          <p:nvPr/>
        </p:nvSpPr>
        <p:spPr>
          <a:xfrm>
            <a:off x="531300" y="1263550"/>
            <a:ext cx="7959600" cy="3610200"/>
          </a:xfrm>
          <a:prstGeom prst="rect">
            <a:avLst/>
          </a:prstGeom>
          <a:noFill/>
          <a:ln>
            <a:noFill/>
          </a:ln>
        </p:spPr>
        <p:txBody>
          <a:bodyPr anchorCtr="0" anchor="t" bIns="91425" lIns="91425" spcFirstLastPara="1" rIns="91425" wrap="square" tIns="91425">
            <a:noAutofit/>
          </a:bodyPr>
          <a:lstStyle/>
          <a:p>
            <a:pPr indent="0" lvl="0" marL="419100" marR="0" rtl="0" algn="l">
              <a:lnSpc>
                <a:spcPct val="150000"/>
              </a:lnSpc>
              <a:spcBef>
                <a:spcPts val="0"/>
              </a:spcBef>
              <a:spcAft>
                <a:spcPts val="0"/>
              </a:spcAft>
              <a:buNone/>
            </a:pPr>
            <a:r>
              <a:rPr lang="en" sz="2400">
                <a:solidFill>
                  <a:srgbClr val="FFFF00"/>
                </a:solidFill>
                <a:latin typeface="Quicksand"/>
                <a:ea typeface="Quicksand"/>
                <a:cs typeface="Quicksand"/>
                <a:sym typeface="Quicksand"/>
              </a:rPr>
              <a:t>Sykes Database &amp; Statbotics</a:t>
            </a:r>
            <a:endParaRPr/>
          </a:p>
          <a:p>
            <a:pPr indent="-354624" lvl="0" marL="4191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Collects TBA data</a:t>
            </a:r>
            <a:endParaRPr sz="2400">
              <a:solidFill>
                <a:srgbClr val="FFFFFF"/>
              </a:solidFill>
              <a:latin typeface="Quicksand"/>
              <a:ea typeface="Quicksand"/>
              <a:cs typeface="Quicksand"/>
              <a:sym typeface="Quicksand"/>
            </a:endParaRPr>
          </a:p>
          <a:p>
            <a:pPr indent="-381000" lvl="1" marL="9144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Every robot at every competition</a:t>
            </a:r>
            <a:endParaRPr sz="2400">
              <a:solidFill>
                <a:srgbClr val="FFFFFF"/>
              </a:solidFill>
              <a:latin typeface="Quicksand"/>
              <a:ea typeface="Quicksand"/>
              <a:cs typeface="Quicksand"/>
              <a:sym typeface="Quicksand"/>
            </a:endParaRPr>
          </a:p>
          <a:p>
            <a:pPr indent="-381000" lvl="1" marL="9144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Great for pre-scouting and evaluating</a:t>
            </a:r>
            <a:endParaRPr sz="2400">
              <a:solidFill>
                <a:srgbClr val="FFFFFF"/>
              </a:solidFill>
              <a:latin typeface="Quicksand"/>
              <a:ea typeface="Quicksand"/>
              <a:cs typeface="Quicksand"/>
              <a:sym typeface="Quicksand"/>
            </a:endParaRPr>
          </a:p>
          <a:p>
            <a:pPr indent="-381000" lvl="1" marL="9144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Updates it every week</a:t>
            </a:r>
            <a:endParaRPr sz="2400">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0" lvl="2"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215" name="Shape 215"/>
        <p:cNvGrpSpPr/>
        <p:nvPr/>
      </p:nvGrpSpPr>
      <p:grpSpPr>
        <a:xfrm>
          <a:off x="0" y="0"/>
          <a:ext cx="0" cy="0"/>
          <a:chOff x="0" y="0"/>
          <a:chExt cx="0" cy="0"/>
        </a:xfrm>
      </p:grpSpPr>
      <p:sp>
        <p:nvSpPr>
          <p:cNvPr id="216" name="Google Shape;216;p39"/>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Data Visualization</a:t>
            </a:r>
            <a:endParaRPr b="0" i="0" sz="4500" u="none" cap="none" strike="noStrike">
              <a:solidFill>
                <a:srgbClr val="FFFFFF"/>
              </a:solidFill>
              <a:latin typeface="Quicksand"/>
              <a:ea typeface="Quicksand"/>
              <a:cs typeface="Quicksand"/>
              <a:sym typeface="Quicksand"/>
            </a:endParaRPr>
          </a:p>
        </p:txBody>
      </p:sp>
      <p:sp>
        <p:nvSpPr>
          <p:cNvPr id="217" name="Google Shape;217;p39"/>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Graphs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Charts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Tables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Tableau, Microsoft Power BI, Excel, Google Sheets</a:t>
            </a:r>
            <a:endParaRPr sz="2400">
              <a:solidFill>
                <a:srgbClr val="FFFFFF"/>
              </a:solidFill>
              <a:latin typeface="Quicksand"/>
              <a:ea typeface="Quicksand"/>
              <a:cs typeface="Quicksand"/>
              <a:sym typeface="Quicksan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221" name="Shape 221"/>
        <p:cNvGrpSpPr/>
        <p:nvPr/>
      </p:nvGrpSpPr>
      <p:grpSpPr>
        <a:xfrm>
          <a:off x="0" y="0"/>
          <a:ext cx="0" cy="0"/>
          <a:chOff x="0" y="0"/>
          <a:chExt cx="0" cy="0"/>
        </a:xfrm>
      </p:grpSpPr>
      <p:pic>
        <p:nvPicPr>
          <p:cNvPr id="222" name="Google Shape;222;p40"/>
          <p:cNvPicPr preferRelativeResize="0"/>
          <p:nvPr/>
        </p:nvPicPr>
        <p:blipFill>
          <a:blip r:embed="rId4">
            <a:alphaModFix/>
          </a:blip>
          <a:stretch>
            <a:fillRect/>
          </a:stretch>
        </p:blipFill>
        <p:spPr>
          <a:xfrm>
            <a:off x="292175" y="308425"/>
            <a:ext cx="8543400" cy="451757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226" name="Shape 226"/>
        <p:cNvGrpSpPr/>
        <p:nvPr/>
      </p:nvGrpSpPr>
      <p:grpSpPr>
        <a:xfrm>
          <a:off x="0" y="0"/>
          <a:ext cx="0" cy="0"/>
          <a:chOff x="0" y="0"/>
          <a:chExt cx="0" cy="0"/>
        </a:xfrm>
      </p:grpSpPr>
      <p:sp>
        <p:nvSpPr>
          <p:cNvPr id="227" name="Google Shape;227;p41"/>
          <p:cNvSpPr txBox="1"/>
          <p:nvPr/>
        </p:nvSpPr>
        <p:spPr>
          <a:xfrm>
            <a:off x="341971" y="408950"/>
            <a:ext cx="84600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Summary</a:t>
            </a:r>
            <a:endParaRPr b="0" i="0" sz="4500" u="none" cap="none" strike="noStrike">
              <a:solidFill>
                <a:srgbClr val="FFFFFF"/>
              </a:solidFill>
              <a:latin typeface="Quicksand"/>
              <a:ea typeface="Quicksand"/>
              <a:cs typeface="Quicksand"/>
              <a:sym typeface="Quicksand"/>
            </a:endParaRPr>
          </a:p>
        </p:txBody>
      </p:sp>
      <p:sp>
        <p:nvSpPr>
          <p:cNvPr id="228" name="Google Shape;228;p41"/>
          <p:cNvSpPr txBox="1"/>
          <p:nvPr/>
        </p:nvSpPr>
        <p:spPr>
          <a:xfrm>
            <a:off x="341975" y="1274400"/>
            <a:ext cx="8460000" cy="3144300"/>
          </a:xfrm>
          <a:prstGeom prst="rect">
            <a:avLst/>
          </a:prstGeom>
          <a:noFill/>
          <a:ln>
            <a:noFill/>
          </a:ln>
        </p:spPr>
        <p:txBody>
          <a:bodyPr anchorCtr="0" anchor="ctr" bIns="91425" lIns="91425" spcFirstLastPara="1" rIns="91425" wrap="square" tIns="91425">
            <a:noAutofit/>
          </a:bodyPr>
          <a:lstStyle/>
          <a:p>
            <a:pPr indent="-330200" lvl="0" marL="419100" marR="0" rtl="0" algn="l">
              <a:lnSpc>
                <a:spcPct val="150000"/>
              </a:lnSpc>
              <a:spcBef>
                <a:spcPts val="0"/>
              </a:spcBef>
              <a:spcAft>
                <a:spcPts val="0"/>
              </a:spcAft>
              <a:buClr>
                <a:srgbClr val="FFFFFF"/>
              </a:buClr>
              <a:buSzPts val="2015"/>
              <a:buFont typeface="Arial"/>
              <a:buChar char="•"/>
            </a:pPr>
            <a:r>
              <a:rPr lang="en" sz="2200">
                <a:solidFill>
                  <a:srgbClr val="FFFFFF"/>
                </a:solidFill>
                <a:latin typeface="Quicksand"/>
                <a:ea typeface="Quicksand"/>
                <a:cs typeface="Quicksand"/>
                <a:sym typeface="Quicksand"/>
              </a:rPr>
              <a:t>Types of Analysis </a:t>
            </a:r>
            <a:r>
              <a:rPr lang="en" sz="2200">
                <a:solidFill>
                  <a:schemeClr val="lt1"/>
                </a:solidFill>
                <a:latin typeface="Quicksand"/>
                <a:ea typeface="Quicksand"/>
                <a:cs typeface="Quicksand"/>
                <a:sym typeface="Quicksand"/>
              </a:rPr>
              <a:t>– Holistic &amp; Numerical</a:t>
            </a:r>
            <a:endParaRPr sz="2200">
              <a:solidFill>
                <a:srgbClr val="FFFFFF"/>
              </a:solidFill>
              <a:latin typeface="Quicksand"/>
              <a:ea typeface="Quicksand"/>
              <a:cs typeface="Quicksand"/>
              <a:sym typeface="Quicksand"/>
            </a:endParaRPr>
          </a:p>
          <a:p>
            <a:pPr indent="-330200" lvl="0" marL="419100" marR="0" rtl="0" algn="l">
              <a:lnSpc>
                <a:spcPct val="150000"/>
              </a:lnSpc>
              <a:spcBef>
                <a:spcPts val="0"/>
              </a:spcBef>
              <a:spcAft>
                <a:spcPts val="0"/>
              </a:spcAft>
              <a:buClr>
                <a:srgbClr val="FFFFFF"/>
              </a:buClr>
              <a:buSzPts val="2015"/>
              <a:buFont typeface="Arial"/>
              <a:buChar char="•"/>
            </a:pPr>
            <a:r>
              <a:rPr lang="en" sz="2200">
                <a:solidFill>
                  <a:srgbClr val="FFFFFF"/>
                </a:solidFill>
                <a:latin typeface="Quicksand"/>
                <a:ea typeface="Quicksand"/>
                <a:cs typeface="Quicksand"/>
                <a:sym typeface="Quicksand"/>
              </a:rPr>
              <a:t>Understanding a Game</a:t>
            </a:r>
            <a:r>
              <a:rPr b="0" i="0" lang="en" sz="2200" u="none" cap="none" strike="noStrike">
                <a:solidFill>
                  <a:srgbClr val="FFFFFF"/>
                </a:solidFill>
                <a:latin typeface="Quicksand"/>
                <a:ea typeface="Quicksand"/>
                <a:cs typeface="Quicksand"/>
                <a:sym typeface="Quicksand"/>
              </a:rPr>
              <a:t> – Gol</a:t>
            </a:r>
            <a:r>
              <a:rPr lang="en" sz="2200">
                <a:solidFill>
                  <a:srgbClr val="FFFFFF"/>
                </a:solidFill>
                <a:latin typeface="Quicksand"/>
                <a:ea typeface="Quicksand"/>
                <a:cs typeface="Quicksand"/>
                <a:sym typeface="Quicksand"/>
              </a:rPr>
              <a:t>de</a:t>
            </a:r>
            <a:r>
              <a:rPr b="0" i="0" lang="en" sz="2200" u="none" cap="none" strike="noStrike">
                <a:solidFill>
                  <a:srgbClr val="FFFFFF"/>
                </a:solidFill>
                <a:latin typeface="Quicksand"/>
                <a:ea typeface="Quicksand"/>
                <a:cs typeface="Quicksand"/>
                <a:sym typeface="Quicksand"/>
              </a:rPr>
              <a:t>n Rules #1</a:t>
            </a:r>
            <a:endParaRPr sz="2200">
              <a:solidFill>
                <a:srgbClr val="FFFFFF"/>
              </a:solidFill>
              <a:latin typeface="Quicksand"/>
              <a:ea typeface="Quicksand"/>
              <a:cs typeface="Quicksand"/>
              <a:sym typeface="Quicksand"/>
            </a:endParaRPr>
          </a:p>
          <a:p>
            <a:pPr indent="-341924" lvl="0" marL="419100" marR="0" rtl="0" algn="l">
              <a:lnSpc>
                <a:spcPct val="15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Scoring Systems </a:t>
            </a:r>
            <a:r>
              <a:rPr lang="en" sz="2200">
                <a:solidFill>
                  <a:schemeClr val="lt1"/>
                </a:solidFill>
                <a:latin typeface="Quicksand"/>
                <a:ea typeface="Quicksand"/>
                <a:cs typeface="Quicksand"/>
                <a:sym typeface="Quicksand"/>
              </a:rPr>
              <a:t>– Linear vs Non-Linear &amp; Max vs Unlimited</a:t>
            </a:r>
            <a:endParaRPr sz="2200">
              <a:solidFill>
                <a:srgbClr val="FFFFFF"/>
              </a:solidFill>
              <a:latin typeface="Quicksand"/>
              <a:ea typeface="Quicksand"/>
              <a:cs typeface="Quicksand"/>
              <a:sym typeface="Quicksand"/>
            </a:endParaRPr>
          </a:p>
          <a:p>
            <a:pPr indent="-330200" lvl="0" marL="419100" marR="0" rtl="0" algn="l">
              <a:lnSpc>
                <a:spcPct val="150000"/>
              </a:lnSpc>
              <a:spcBef>
                <a:spcPts val="0"/>
              </a:spcBef>
              <a:spcAft>
                <a:spcPts val="0"/>
              </a:spcAft>
              <a:buClr>
                <a:srgbClr val="FFFFFF"/>
              </a:buClr>
              <a:buSzPts val="2015"/>
              <a:buFont typeface="Arial"/>
              <a:buChar char="•"/>
            </a:pPr>
            <a:r>
              <a:rPr lang="en" sz="2200">
                <a:solidFill>
                  <a:srgbClr val="FFFFFF"/>
                </a:solidFill>
                <a:latin typeface="Quicksand"/>
                <a:ea typeface="Quicksand"/>
                <a:cs typeface="Quicksand"/>
                <a:sym typeface="Quicksand"/>
              </a:rPr>
              <a:t>Kickoff</a:t>
            </a:r>
            <a:r>
              <a:rPr b="0" i="0" lang="en" sz="2200" u="none" cap="none" strike="noStrike">
                <a:solidFill>
                  <a:srgbClr val="FFFFFF"/>
                </a:solidFill>
                <a:latin typeface="Quicksand"/>
                <a:ea typeface="Quicksand"/>
                <a:cs typeface="Quicksand"/>
                <a:sym typeface="Quicksand"/>
              </a:rPr>
              <a:t> – Golden Rule #2</a:t>
            </a:r>
            <a:r>
              <a:rPr lang="en" sz="2200">
                <a:solidFill>
                  <a:srgbClr val="FFFFFF"/>
                </a:solidFill>
                <a:latin typeface="Quicksand"/>
                <a:ea typeface="Quicksand"/>
                <a:cs typeface="Quicksand"/>
                <a:sym typeface="Quicksand"/>
              </a:rPr>
              <a:t>, </a:t>
            </a:r>
            <a:r>
              <a:rPr b="0" i="0" lang="en" sz="2200" u="none" cap="none" strike="noStrike">
                <a:solidFill>
                  <a:srgbClr val="FFFFFF"/>
                </a:solidFill>
                <a:latin typeface="Quicksand"/>
                <a:ea typeface="Quicksand"/>
                <a:cs typeface="Quicksand"/>
                <a:sym typeface="Quicksand"/>
              </a:rPr>
              <a:t>#3, and #</a:t>
            </a:r>
            <a:r>
              <a:rPr lang="en" sz="2200">
                <a:solidFill>
                  <a:srgbClr val="FFFFFF"/>
                </a:solidFill>
                <a:latin typeface="Quicksand"/>
                <a:ea typeface="Quicksand"/>
                <a:cs typeface="Quicksand"/>
                <a:sym typeface="Quicksand"/>
              </a:rPr>
              <a:t>4</a:t>
            </a:r>
            <a:endParaRPr sz="1200"/>
          </a:p>
          <a:p>
            <a:pPr indent="-330200" lvl="0" marL="419100" marR="0" rtl="0" algn="l">
              <a:lnSpc>
                <a:spcPct val="150000"/>
              </a:lnSpc>
              <a:spcBef>
                <a:spcPts val="0"/>
              </a:spcBef>
              <a:spcAft>
                <a:spcPts val="0"/>
              </a:spcAft>
              <a:buClr>
                <a:srgbClr val="FFFFFF"/>
              </a:buClr>
              <a:buSzPts val="2015"/>
              <a:buFont typeface="Arial"/>
              <a:buChar char="•"/>
            </a:pPr>
            <a:r>
              <a:rPr lang="en" sz="2200">
                <a:solidFill>
                  <a:srgbClr val="FFFFFF"/>
                </a:solidFill>
                <a:latin typeface="Quicksand"/>
                <a:ea typeface="Quicksand"/>
                <a:cs typeface="Quicksand"/>
                <a:sym typeface="Quicksand"/>
              </a:rPr>
              <a:t>Competition Season</a:t>
            </a:r>
            <a:r>
              <a:rPr b="0" i="0" lang="en" sz="2200" u="none" cap="none" strike="noStrike">
                <a:solidFill>
                  <a:srgbClr val="FFFFFF"/>
                </a:solidFill>
                <a:latin typeface="Quicksand"/>
                <a:ea typeface="Quicksand"/>
                <a:cs typeface="Quicksand"/>
                <a:sym typeface="Quicksand"/>
              </a:rPr>
              <a:t> – Golden Rule #</a:t>
            </a:r>
            <a:r>
              <a:rPr lang="en" sz="2200">
                <a:solidFill>
                  <a:srgbClr val="FFFFFF"/>
                </a:solidFill>
                <a:latin typeface="Quicksand"/>
                <a:ea typeface="Quicksand"/>
                <a:cs typeface="Quicksand"/>
                <a:sym typeface="Quicksand"/>
              </a:rPr>
              <a:t>5 and 6</a:t>
            </a:r>
            <a:endParaRPr b="0" i="0" sz="2200" u="none" cap="none" strike="noStrike">
              <a:solidFill>
                <a:srgbClr val="FFFFFF"/>
              </a:solidFill>
              <a:latin typeface="Quicksand"/>
              <a:ea typeface="Quicksand"/>
              <a:cs typeface="Quicksand"/>
              <a:sym typeface="Quicksan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232" name="Shape 232"/>
        <p:cNvGrpSpPr/>
        <p:nvPr/>
      </p:nvGrpSpPr>
      <p:grpSpPr>
        <a:xfrm>
          <a:off x="0" y="0"/>
          <a:ext cx="0" cy="0"/>
          <a:chOff x="0" y="0"/>
          <a:chExt cx="0" cy="0"/>
        </a:xfrm>
      </p:grpSpPr>
      <p:sp>
        <p:nvSpPr>
          <p:cNvPr id="233" name="Google Shape;233;p42"/>
          <p:cNvSpPr txBox="1"/>
          <p:nvPr/>
        </p:nvSpPr>
        <p:spPr>
          <a:xfrm>
            <a:off x="341971" y="408950"/>
            <a:ext cx="84600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Resources</a:t>
            </a:r>
            <a:endParaRPr b="0" i="0" sz="4500" u="none" cap="none" strike="noStrike">
              <a:solidFill>
                <a:srgbClr val="FFFFFF"/>
              </a:solidFill>
              <a:latin typeface="Quicksand"/>
              <a:ea typeface="Quicksand"/>
              <a:cs typeface="Quicksand"/>
              <a:sym typeface="Quicksand"/>
            </a:endParaRPr>
          </a:p>
        </p:txBody>
      </p:sp>
      <p:sp>
        <p:nvSpPr>
          <p:cNvPr id="234" name="Google Shape;234;p42"/>
          <p:cNvSpPr txBox="1"/>
          <p:nvPr/>
        </p:nvSpPr>
        <p:spPr>
          <a:xfrm>
            <a:off x="1387066" y="1753956"/>
            <a:ext cx="6174000" cy="2955000"/>
          </a:xfrm>
          <a:prstGeom prst="rect">
            <a:avLst/>
          </a:prstGeom>
          <a:noFill/>
          <a:ln>
            <a:noFill/>
          </a:ln>
        </p:spPr>
        <p:txBody>
          <a:bodyPr anchorCtr="0" anchor="t" bIns="91425" lIns="91425" spcFirstLastPara="1" rIns="91425" wrap="square" tIns="91425">
            <a:noAutofit/>
          </a:bodyPr>
          <a:lstStyle/>
          <a:p>
            <a:pPr indent="-342900" lvl="0" marL="419100" marR="0" rtl="0" algn="l">
              <a:lnSpc>
                <a:spcPct val="150000"/>
              </a:lnSpc>
              <a:spcBef>
                <a:spcPts val="0"/>
              </a:spcBef>
              <a:spcAft>
                <a:spcPts val="0"/>
              </a:spcAft>
              <a:buClr>
                <a:srgbClr val="FFFFFF"/>
              </a:buClr>
              <a:buSzPts val="2215"/>
              <a:buFont typeface="Arial"/>
              <a:buChar char="•"/>
            </a:pPr>
            <a:r>
              <a:rPr b="0" i="0" lang="en" sz="2400" u="none" cap="none" strike="noStrike">
                <a:solidFill>
                  <a:schemeClr val="lt1"/>
                </a:solidFill>
                <a:latin typeface="Quicksand"/>
                <a:ea typeface="Quicksand"/>
                <a:cs typeface="Quicksand"/>
                <a:sym typeface="Quicksand"/>
              </a:rPr>
              <a:t>Chief Delphi – </a:t>
            </a:r>
            <a:r>
              <a:rPr b="0" i="0" lang="en" sz="2400" u="sng" cap="none" strike="noStrike">
                <a:solidFill>
                  <a:schemeClr val="hlink"/>
                </a:solidFill>
                <a:latin typeface="Quicksand"/>
                <a:ea typeface="Quicksand"/>
                <a:cs typeface="Quicksand"/>
                <a:sym typeface="Quicksand"/>
                <a:hlinkClick r:id="rId4"/>
              </a:rPr>
              <a:t>chiefdelphi.com</a:t>
            </a:r>
            <a:r>
              <a:rPr b="0" i="0" lang="en" sz="2400" u="none" cap="none" strike="noStrike">
                <a:solidFill>
                  <a:schemeClr val="lt1"/>
                </a:solidFill>
                <a:latin typeface="Quicksand"/>
                <a:ea typeface="Quicksand"/>
                <a:cs typeface="Quicksand"/>
                <a:sym typeface="Quicksand"/>
              </a:rPr>
              <a:t> </a:t>
            </a:r>
            <a:endParaRPr b="0" i="0" sz="2400" u="none" cap="none" strike="noStrike">
              <a:solidFill>
                <a:schemeClr val="lt1"/>
              </a:solidFill>
              <a:latin typeface="Quicksand"/>
              <a:ea typeface="Quicksand"/>
              <a:cs typeface="Quicksand"/>
              <a:sym typeface="Quicksand"/>
            </a:endParaRPr>
          </a:p>
          <a:p>
            <a:pPr indent="-354624" lvl="0" marL="419100" marR="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TBA - </a:t>
            </a:r>
            <a:r>
              <a:rPr lang="en" sz="2400" u="sng">
                <a:solidFill>
                  <a:schemeClr val="hlink"/>
                </a:solidFill>
                <a:latin typeface="Quicksand"/>
                <a:ea typeface="Quicksand"/>
                <a:cs typeface="Quicksand"/>
                <a:sym typeface="Quicksand"/>
                <a:hlinkClick r:id="rId5"/>
              </a:rPr>
              <a:t>thebluealliance.com</a:t>
            </a:r>
            <a:endParaRPr sz="2400">
              <a:solidFill>
                <a:schemeClr val="lt1"/>
              </a:solidFill>
              <a:latin typeface="Quicksand"/>
              <a:ea typeface="Quicksand"/>
              <a:cs typeface="Quicksand"/>
              <a:sym typeface="Quicksand"/>
            </a:endParaRPr>
          </a:p>
          <a:p>
            <a:pPr indent="-354624" lvl="0" marL="419100" marR="0" rtl="0" algn="l">
              <a:lnSpc>
                <a:spcPct val="150000"/>
              </a:lnSpc>
              <a:spcBef>
                <a:spcPts val="0"/>
              </a:spcBef>
              <a:spcAft>
                <a:spcPts val="0"/>
              </a:spcAft>
              <a:buClr>
                <a:schemeClr val="lt1"/>
              </a:buClr>
              <a:buSzPts val="2400"/>
              <a:buFont typeface="Quicksand"/>
              <a:buChar char="•"/>
            </a:pPr>
            <a:r>
              <a:rPr lang="en" sz="2400">
                <a:solidFill>
                  <a:schemeClr val="lt1"/>
                </a:solidFill>
                <a:latin typeface="Quicksand"/>
                <a:ea typeface="Quicksand"/>
                <a:cs typeface="Quicksand"/>
                <a:sym typeface="Quicksand"/>
              </a:rPr>
              <a:t>Statbotics - </a:t>
            </a:r>
            <a:r>
              <a:rPr lang="en" sz="2400" u="sng">
                <a:solidFill>
                  <a:schemeClr val="hlink"/>
                </a:solidFill>
                <a:latin typeface="Quicksand"/>
                <a:ea typeface="Quicksand"/>
                <a:cs typeface="Quicksand"/>
                <a:sym typeface="Quicksand"/>
                <a:hlinkClick r:id="rId6"/>
              </a:rPr>
              <a:t>statbotics.io</a:t>
            </a:r>
            <a:endParaRPr sz="2400">
              <a:solidFill>
                <a:schemeClr val="lt1"/>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chemeClr val="lt1"/>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chemeClr val="lt1"/>
              </a:solidFill>
              <a:latin typeface="Quicksand"/>
              <a:ea typeface="Quicksand"/>
              <a:cs typeface="Quicksand"/>
              <a:sym typeface="Quicksan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8" name="Shape 238"/>
        <p:cNvGrpSpPr/>
        <p:nvPr/>
      </p:nvGrpSpPr>
      <p:grpSpPr>
        <a:xfrm>
          <a:off x="0" y="0"/>
          <a:ext cx="0" cy="0"/>
          <a:chOff x="0" y="0"/>
          <a:chExt cx="0" cy="0"/>
        </a:xfrm>
      </p:grpSpPr>
      <p:sp>
        <p:nvSpPr>
          <p:cNvPr id="239" name="Google Shape;239;p43"/>
          <p:cNvSpPr txBox="1"/>
          <p:nvPr>
            <p:ph type="title"/>
          </p:nvPr>
        </p:nvSpPr>
        <p:spPr>
          <a:xfrm>
            <a:off x="485275" y="1820279"/>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3000">
                <a:solidFill>
                  <a:srgbClr val="5BE300"/>
                </a:solidFill>
                <a:latin typeface="Quicksand"/>
                <a:ea typeface="Quicksand"/>
                <a:cs typeface="Quicksand"/>
                <a:sym typeface="Quicksand"/>
              </a:rPr>
              <a:t>Citrus Circuits </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rPr b="0" lang="en" sz="3000">
                <a:solidFill>
                  <a:srgbClr val="5BE300"/>
                </a:solidFill>
                <a:latin typeface="Quicksand"/>
                <a:ea typeface="Quicksand"/>
                <a:cs typeface="Quicksand"/>
                <a:sym typeface="Quicksand"/>
              </a:rPr>
              <a:t>Fall Workshop Series</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t/>
            </a:r>
            <a:endParaRPr b="0" sz="3000">
              <a:solidFill>
                <a:srgbClr val="FFFFFF"/>
              </a:solidFill>
              <a:latin typeface="Quicksand"/>
              <a:ea typeface="Quicksand"/>
              <a:cs typeface="Quicksand"/>
              <a:sym typeface="Quicksand"/>
            </a:endParaRPr>
          </a:p>
        </p:txBody>
      </p:sp>
      <p:sp>
        <p:nvSpPr>
          <p:cNvPr id="240" name="Google Shape;240;p43"/>
          <p:cNvSpPr txBox="1"/>
          <p:nvPr/>
        </p:nvSpPr>
        <p:spPr>
          <a:xfrm>
            <a:off x="988775" y="2327625"/>
            <a:ext cx="7138500" cy="1839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2400">
                <a:solidFill>
                  <a:srgbClr val="FFFFFF"/>
                </a:solidFill>
                <a:latin typeface="Quicksand"/>
                <a:ea typeface="Quicksand"/>
                <a:cs typeface="Quicksand"/>
                <a:sym typeface="Quicksand"/>
              </a:rPr>
              <a:t>Austin Haddox</a:t>
            </a:r>
            <a:endParaRPr b="0" i="0" sz="2400" u="none" cap="none" strike="noStrike">
              <a:solidFill>
                <a:srgbClr val="FFFFFF"/>
              </a:solidFill>
              <a:latin typeface="Quicksand"/>
              <a:ea typeface="Quicksand"/>
              <a:cs typeface="Quicksand"/>
              <a:sym typeface="Quicksand"/>
            </a:endParaRPr>
          </a:p>
          <a:p>
            <a:pPr indent="0" lvl="0" marL="0" marR="0" rtl="0" algn="ctr">
              <a:lnSpc>
                <a:spcPct val="100000"/>
              </a:lnSpc>
              <a:spcBef>
                <a:spcPts val="0"/>
              </a:spcBef>
              <a:spcAft>
                <a:spcPts val="0"/>
              </a:spcAft>
              <a:buClr>
                <a:srgbClr val="FFFFFF"/>
              </a:buClr>
              <a:buSzPts val="4500"/>
              <a:buFont typeface="Quicksand"/>
              <a:buNone/>
            </a:pPr>
            <a:r>
              <a:rPr lang="en" sz="2400">
                <a:solidFill>
                  <a:schemeClr val="lt1"/>
                </a:solidFill>
                <a:latin typeface="Quicksand"/>
                <a:ea typeface="Quicksand"/>
                <a:cs typeface="Quicksand"/>
                <a:sym typeface="Quicksand"/>
              </a:rPr>
              <a:t>Email: </a:t>
            </a:r>
            <a:r>
              <a:rPr lang="en" sz="2400" u="sng">
                <a:solidFill>
                  <a:schemeClr val="hlink"/>
                </a:solidFill>
                <a:latin typeface="Quicksand"/>
                <a:ea typeface="Quicksand"/>
                <a:cs typeface="Quicksand"/>
                <a:sym typeface="Quicksand"/>
                <a:hlinkClick r:id="rId4"/>
              </a:rPr>
              <a:t>ahaddox612@gmail.com</a:t>
            </a:r>
            <a:endParaRPr sz="2400">
              <a:solidFill>
                <a:srgbClr val="FFFFFF"/>
              </a:solidFill>
              <a:latin typeface="Quicksand"/>
              <a:ea typeface="Quicksand"/>
              <a:cs typeface="Quicksand"/>
              <a:sym typeface="Quicksand"/>
            </a:endParaRPr>
          </a:p>
          <a:p>
            <a:pPr indent="0" lvl="0" marL="0" marR="0" rtl="0" algn="ctr">
              <a:lnSpc>
                <a:spcPct val="100000"/>
              </a:lnSpc>
              <a:spcBef>
                <a:spcPts val="0"/>
              </a:spcBef>
              <a:spcAft>
                <a:spcPts val="0"/>
              </a:spcAft>
              <a:buClr>
                <a:srgbClr val="FFFFFF"/>
              </a:buClr>
              <a:buSzPts val="4500"/>
              <a:buFont typeface="Quicksand"/>
              <a:buNone/>
            </a:pPr>
            <a:r>
              <a:rPr lang="en" sz="2400">
                <a:solidFill>
                  <a:srgbClr val="FFFFFF"/>
                </a:solidFill>
                <a:latin typeface="Quicksand"/>
                <a:ea typeface="Quicksand"/>
                <a:cs typeface="Quicksand"/>
                <a:sym typeface="Quicksand"/>
              </a:rPr>
              <a:t>Instagram: </a:t>
            </a:r>
            <a:endParaRPr sz="2400">
              <a:solidFill>
                <a:srgbClr val="FFFFFF"/>
              </a:solidFill>
              <a:latin typeface="Quicksand"/>
              <a:ea typeface="Quicksand"/>
              <a:cs typeface="Quicksand"/>
              <a:sym typeface="Quicksand"/>
            </a:endParaRPr>
          </a:p>
          <a:p>
            <a:pPr indent="0" lvl="0" marL="0" marR="0" rtl="0" algn="ctr">
              <a:lnSpc>
                <a:spcPct val="100000"/>
              </a:lnSpc>
              <a:spcBef>
                <a:spcPts val="0"/>
              </a:spcBef>
              <a:spcAft>
                <a:spcPts val="0"/>
              </a:spcAft>
              <a:buClr>
                <a:srgbClr val="FFFFFF"/>
              </a:buClr>
              <a:buSzPts val="4500"/>
              <a:buFont typeface="Quicksand"/>
              <a:buNone/>
            </a:pPr>
            <a:r>
              <a:rPr lang="en" sz="2400">
                <a:solidFill>
                  <a:srgbClr val="FFFFFF"/>
                </a:solidFill>
                <a:latin typeface="Quicksand"/>
                <a:ea typeface="Quicksand"/>
                <a:cs typeface="Quicksand"/>
                <a:sym typeface="Quicksand"/>
              </a:rPr>
              <a:t>@ihaddanox</a:t>
            </a:r>
            <a:endParaRPr sz="2400">
              <a:solidFill>
                <a:srgbClr val="FFFFFF"/>
              </a:solidFill>
              <a:latin typeface="Quicksand"/>
              <a:ea typeface="Quicksand"/>
              <a:cs typeface="Quicksand"/>
              <a:sym typeface="Quicksan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4" name="Shape 244"/>
        <p:cNvGrpSpPr/>
        <p:nvPr/>
      </p:nvGrpSpPr>
      <p:grpSpPr>
        <a:xfrm>
          <a:off x="0" y="0"/>
          <a:ext cx="0" cy="0"/>
          <a:chOff x="0" y="0"/>
          <a:chExt cx="0" cy="0"/>
        </a:xfrm>
      </p:grpSpPr>
      <p:sp>
        <p:nvSpPr>
          <p:cNvPr id="245" name="Google Shape;245;p44"/>
          <p:cNvSpPr txBox="1"/>
          <p:nvPr/>
        </p:nvSpPr>
        <p:spPr>
          <a:xfrm>
            <a:off x="2551063" y="308775"/>
            <a:ext cx="40419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chemeClr val="lt1"/>
                </a:solidFill>
                <a:latin typeface="Quicksand"/>
                <a:ea typeface="Quicksand"/>
                <a:cs typeface="Quicksand"/>
                <a:sym typeface="Quicksand"/>
              </a:rPr>
              <a:t>Questions</a:t>
            </a:r>
            <a:r>
              <a:rPr b="1" lang="en" sz="3600">
                <a:solidFill>
                  <a:srgbClr val="FFFFFF"/>
                </a:solidFill>
                <a:latin typeface="Quicksand"/>
                <a:ea typeface="Quicksand"/>
                <a:cs typeface="Quicksand"/>
                <a:sym typeface="Quicksand"/>
              </a:rPr>
              <a:t>?</a:t>
            </a:r>
            <a:endParaRPr b="1" sz="3600">
              <a:solidFill>
                <a:srgbClr val="FFFFFF"/>
              </a:solidFill>
              <a:latin typeface="Quicksand"/>
              <a:ea typeface="Quicksand"/>
              <a:cs typeface="Quicksand"/>
              <a:sym typeface="Quicksand"/>
            </a:endParaRPr>
          </a:p>
        </p:txBody>
      </p:sp>
      <p:sp>
        <p:nvSpPr>
          <p:cNvPr id="246" name="Google Shape;246;p44"/>
          <p:cNvSpPr txBox="1"/>
          <p:nvPr/>
        </p:nvSpPr>
        <p:spPr>
          <a:xfrm>
            <a:off x="1724425" y="3720575"/>
            <a:ext cx="5695200" cy="90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FFFFFF"/>
                </a:solidFill>
                <a:latin typeface="Quicksand"/>
                <a:ea typeface="Quicksand"/>
                <a:cs typeface="Quicksand"/>
                <a:sym typeface="Quicksand"/>
              </a:rPr>
              <a:t>Give us Feedback!</a:t>
            </a:r>
            <a:endParaRPr b="1" sz="4800">
              <a:solidFill>
                <a:srgbClr val="FFFFFF"/>
              </a:solidFill>
              <a:latin typeface="Quicksand"/>
              <a:ea typeface="Quicksand"/>
              <a:cs typeface="Quicksand"/>
              <a:sym typeface="Quicksand"/>
            </a:endParaRPr>
          </a:p>
        </p:txBody>
      </p:sp>
      <p:pic>
        <p:nvPicPr>
          <p:cNvPr id="247" name="Google Shape;247;p44"/>
          <p:cNvPicPr preferRelativeResize="0"/>
          <p:nvPr/>
        </p:nvPicPr>
        <p:blipFill>
          <a:blip r:embed="rId4">
            <a:alphaModFix/>
          </a:blip>
          <a:stretch>
            <a:fillRect/>
          </a:stretch>
        </p:blipFill>
        <p:spPr>
          <a:xfrm>
            <a:off x="3256075" y="1187775"/>
            <a:ext cx="2631849" cy="2635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58" name="Shape 58"/>
        <p:cNvGrpSpPr/>
        <p:nvPr/>
      </p:nvGrpSpPr>
      <p:grpSpPr>
        <a:xfrm>
          <a:off x="0" y="0"/>
          <a:ext cx="0" cy="0"/>
          <a:chOff x="0" y="0"/>
          <a:chExt cx="0" cy="0"/>
        </a:xfrm>
      </p:grpSpPr>
      <p:sp>
        <p:nvSpPr>
          <p:cNvPr id="59" name="Google Shape;59;p12"/>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Purpose of Game Analysis</a:t>
            </a:r>
            <a:endParaRPr b="0" i="0" sz="4500" u="none" cap="none" strike="noStrike">
              <a:solidFill>
                <a:srgbClr val="FFFFFF"/>
              </a:solidFill>
              <a:latin typeface="Quicksand"/>
              <a:ea typeface="Quicksand"/>
              <a:cs typeface="Quicksand"/>
              <a:sym typeface="Quicksand"/>
            </a:endParaRPr>
          </a:p>
        </p:txBody>
      </p:sp>
      <p:sp>
        <p:nvSpPr>
          <p:cNvPr id="60" name="Google Shape;60;p12"/>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Better understand the game</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Guide design decisions (The Whats)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Create match strategies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Create goals for your team</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64" name="Shape 64"/>
        <p:cNvGrpSpPr/>
        <p:nvPr/>
      </p:nvGrpSpPr>
      <p:grpSpPr>
        <a:xfrm>
          <a:off x="0" y="0"/>
          <a:ext cx="0" cy="0"/>
          <a:chOff x="0" y="0"/>
          <a:chExt cx="0" cy="0"/>
        </a:xfrm>
      </p:grpSpPr>
      <p:sp>
        <p:nvSpPr>
          <p:cNvPr id="65" name="Google Shape;65;p13"/>
          <p:cNvSpPr txBox="1"/>
          <p:nvPr/>
        </p:nvSpPr>
        <p:spPr>
          <a:xfrm>
            <a:off x="925275" y="1820875"/>
            <a:ext cx="7293600" cy="1542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800"/>
              <a:buFont typeface="Quicksand"/>
              <a:buNone/>
            </a:pPr>
            <a:r>
              <a:rPr lang="en" sz="4800">
                <a:solidFill>
                  <a:srgbClr val="FFFFFF"/>
                </a:solidFill>
                <a:latin typeface="Quicksand"/>
                <a:ea typeface="Quicksand"/>
                <a:cs typeface="Quicksand"/>
                <a:sym typeface="Quicksand"/>
              </a:rPr>
              <a:t>Types of Analysis</a:t>
            </a:r>
            <a:endParaRPr sz="4800">
              <a:solidFill>
                <a:srgbClr val="FFFFFF"/>
              </a:solidFill>
              <a:latin typeface="Quicksand"/>
              <a:ea typeface="Quicksand"/>
              <a:cs typeface="Quicksand"/>
              <a:sym typeface="Quicksa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69" name="Shape 69"/>
        <p:cNvGrpSpPr/>
        <p:nvPr/>
      </p:nvGrpSpPr>
      <p:grpSpPr>
        <a:xfrm>
          <a:off x="0" y="0"/>
          <a:ext cx="0" cy="0"/>
          <a:chOff x="0" y="0"/>
          <a:chExt cx="0" cy="0"/>
        </a:xfrm>
      </p:grpSpPr>
      <p:sp>
        <p:nvSpPr>
          <p:cNvPr id="70" name="Google Shape;70;p14"/>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lt1"/>
              </a:buClr>
              <a:buSzPts val="4800"/>
              <a:buFont typeface="Quicksand"/>
              <a:buNone/>
            </a:pPr>
            <a:r>
              <a:rPr lang="en" sz="4800">
                <a:solidFill>
                  <a:schemeClr val="lt1"/>
                </a:solidFill>
                <a:latin typeface="Quicksand"/>
                <a:ea typeface="Quicksand"/>
                <a:cs typeface="Quicksand"/>
                <a:sym typeface="Quicksand"/>
              </a:rPr>
              <a:t>Types of Analysis</a:t>
            </a:r>
            <a:endParaRPr sz="4800">
              <a:solidFill>
                <a:schemeClr val="lt1"/>
              </a:solidFill>
              <a:latin typeface="Quicksand"/>
              <a:ea typeface="Quicksand"/>
              <a:cs typeface="Quicksand"/>
              <a:sym typeface="Quicksand"/>
            </a:endParaRPr>
          </a:p>
          <a:p>
            <a:pPr indent="0" lvl="0" marL="0" marR="0" rtl="0" algn="ctr">
              <a:lnSpc>
                <a:spcPct val="100000"/>
              </a:lnSpc>
              <a:spcBef>
                <a:spcPts val="0"/>
              </a:spcBef>
              <a:spcAft>
                <a:spcPts val="0"/>
              </a:spcAft>
              <a:buClr>
                <a:srgbClr val="FFFFFF"/>
              </a:buClr>
              <a:buSzPts val="4500"/>
              <a:buFont typeface="Quicksand"/>
              <a:buNone/>
            </a:pPr>
            <a:r>
              <a:t/>
            </a:r>
            <a:endParaRPr sz="4500">
              <a:solidFill>
                <a:srgbClr val="FFFFFF"/>
              </a:solidFill>
              <a:latin typeface="Quicksand"/>
              <a:ea typeface="Quicksand"/>
              <a:cs typeface="Quicksand"/>
              <a:sym typeface="Quicksand"/>
            </a:endParaRPr>
          </a:p>
        </p:txBody>
      </p:sp>
      <p:sp>
        <p:nvSpPr>
          <p:cNvPr id="71" name="Google Shape;71;p14"/>
          <p:cNvSpPr txBox="1"/>
          <p:nvPr/>
        </p:nvSpPr>
        <p:spPr>
          <a:xfrm>
            <a:off x="326575" y="2113650"/>
            <a:ext cx="8427300" cy="2533500"/>
          </a:xfrm>
          <a:prstGeom prst="rect">
            <a:avLst/>
          </a:prstGeom>
          <a:noFill/>
          <a:ln>
            <a:noFill/>
          </a:ln>
        </p:spPr>
        <p:txBody>
          <a:bodyPr anchorCtr="0" anchor="ctr" bIns="91425" lIns="91425" spcFirstLastPara="1" rIns="91425" wrap="square" tIns="91425">
            <a:noAutofit/>
          </a:bodyPr>
          <a:lstStyle/>
          <a:p>
            <a:pPr indent="-374650" lvl="0" marL="4572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Holistic Analysis</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Using FRC knowledge to </a:t>
            </a:r>
            <a:r>
              <a:rPr lang="en" sz="2300">
                <a:solidFill>
                  <a:srgbClr val="FFFFFF"/>
                </a:solidFill>
                <a:latin typeface="Quicksand"/>
                <a:ea typeface="Quicksand"/>
                <a:cs typeface="Quicksand"/>
                <a:sym typeface="Quicksand"/>
              </a:rPr>
              <a:t>evaluate</a:t>
            </a:r>
            <a:r>
              <a:rPr lang="en" sz="2300">
                <a:solidFill>
                  <a:srgbClr val="FFFFFF"/>
                </a:solidFill>
                <a:latin typeface="Quicksand"/>
                <a:ea typeface="Quicksand"/>
                <a:cs typeface="Quicksand"/>
                <a:sym typeface="Quicksand"/>
              </a:rPr>
              <a:t> a game</a:t>
            </a:r>
            <a:endParaRPr sz="2300">
              <a:solidFill>
                <a:srgbClr val="FFFFFF"/>
              </a:solidFill>
              <a:latin typeface="Quicksand"/>
              <a:ea typeface="Quicksand"/>
              <a:cs typeface="Quicksand"/>
              <a:sym typeface="Quicksand"/>
            </a:endParaRPr>
          </a:p>
          <a:p>
            <a:pPr indent="-374650" lvl="0" marL="4572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Numerical Analysis</a:t>
            </a:r>
            <a:endParaRPr sz="2300">
              <a:solidFill>
                <a:srgbClr val="FFFFFF"/>
              </a:solidFill>
              <a:latin typeface="Quicksand"/>
              <a:ea typeface="Quicksand"/>
              <a:cs typeface="Quicksand"/>
              <a:sym typeface="Quicksand"/>
            </a:endParaRPr>
          </a:p>
          <a:p>
            <a:pPr indent="-374650" lvl="1" marL="9144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Bringing a game to numbers to understand tradeoffs</a:t>
            </a:r>
            <a:endParaRPr sz="2300">
              <a:solidFill>
                <a:srgbClr val="FFFFFF"/>
              </a:solidFill>
              <a:latin typeface="Quicksand"/>
              <a:ea typeface="Quicksand"/>
              <a:cs typeface="Quicksand"/>
              <a:sym typeface="Quicksand"/>
            </a:endParaRPr>
          </a:p>
          <a:p>
            <a:pPr indent="0" lvl="0" marL="457200" marR="0" rtl="0" algn="l">
              <a:lnSpc>
                <a:spcPct val="150000"/>
              </a:lnSpc>
              <a:spcBef>
                <a:spcPts val="0"/>
              </a:spcBef>
              <a:spcAft>
                <a:spcPts val="0"/>
              </a:spcAft>
              <a:buNone/>
            </a:pPr>
            <a:r>
              <a:t/>
            </a:r>
            <a:endParaRPr b="0" i="0" sz="2400" u="none" cap="none" strike="noStrike">
              <a:solidFill>
                <a:srgbClr val="FFFFFF"/>
              </a:solidFill>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75" name="Shape 75"/>
        <p:cNvGrpSpPr/>
        <p:nvPr/>
      </p:nvGrpSpPr>
      <p:grpSpPr>
        <a:xfrm>
          <a:off x="0" y="0"/>
          <a:ext cx="0" cy="0"/>
          <a:chOff x="0" y="0"/>
          <a:chExt cx="0" cy="0"/>
        </a:xfrm>
      </p:grpSpPr>
      <p:sp>
        <p:nvSpPr>
          <p:cNvPr id="76" name="Google Shape;76;p15"/>
          <p:cNvSpPr txBox="1"/>
          <p:nvPr/>
        </p:nvSpPr>
        <p:spPr>
          <a:xfrm>
            <a:off x="925275" y="1820875"/>
            <a:ext cx="7293600" cy="15429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800"/>
              <a:buFont typeface="Quicksand"/>
              <a:buNone/>
            </a:pPr>
            <a:r>
              <a:rPr lang="en" sz="4800">
                <a:solidFill>
                  <a:srgbClr val="FFFFFF"/>
                </a:solidFill>
                <a:latin typeface="Quicksand"/>
                <a:ea typeface="Quicksand"/>
                <a:cs typeface="Quicksand"/>
                <a:sym typeface="Quicksand"/>
              </a:rPr>
              <a:t>Understanding a Game</a:t>
            </a:r>
            <a:endParaRPr sz="4800">
              <a:solidFill>
                <a:srgbClr val="FFFFFF"/>
              </a:solidFill>
              <a:latin typeface="Quicksand"/>
              <a:ea typeface="Quicksand"/>
              <a:cs typeface="Quicksand"/>
              <a:sym typeface="Quicksa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80" name="Shape 80"/>
        <p:cNvGrpSpPr/>
        <p:nvPr/>
      </p:nvGrpSpPr>
      <p:grpSpPr>
        <a:xfrm>
          <a:off x="0" y="0"/>
          <a:ext cx="0" cy="0"/>
          <a:chOff x="0" y="0"/>
          <a:chExt cx="0" cy="0"/>
        </a:xfrm>
      </p:grpSpPr>
      <p:sp>
        <p:nvSpPr>
          <p:cNvPr id="81" name="Google Shape;81;p16"/>
          <p:cNvSpPr txBox="1"/>
          <p:nvPr/>
        </p:nvSpPr>
        <p:spPr>
          <a:xfrm>
            <a:off x="725495" y="508751"/>
            <a:ext cx="7603800" cy="951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lang="en" sz="4500">
                <a:solidFill>
                  <a:srgbClr val="FFFFFF"/>
                </a:solidFill>
                <a:latin typeface="Quicksand"/>
                <a:ea typeface="Quicksand"/>
                <a:cs typeface="Quicksand"/>
                <a:sym typeface="Quicksand"/>
              </a:rPr>
              <a:t>Understanding a Game</a:t>
            </a:r>
            <a:endParaRPr b="0" i="0" sz="4500" u="none" cap="none" strike="noStrike">
              <a:solidFill>
                <a:srgbClr val="FFFFFF"/>
              </a:solidFill>
              <a:latin typeface="Quicksand"/>
              <a:ea typeface="Quicksand"/>
              <a:cs typeface="Quicksand"/>
              <a:sym typeface="Quicksand"/>
            </a:endParaRPr>
          </a:p>
        </p:txBody>
      </p:sp>
      <p:sp>
        <p:nvSpPr>
          <p:cNvPr id="82" name="Google Shape;82;p16"/>
          <p:cNvSpPr txBox="1"/>
          <p:nvPr/>
        </p:nvSpPr>
        <p:spPr>
          <a:xfrm>
            <a:off x="522233" y="1503000"/>
            <a:ext cx="8344800" cy="31443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Ways to score</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Scoring Systems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Reading the rules</a:t>
            </a:r>
            <a:endParaRPr sz="2400">
              <a:solidFill>
                <a:srgbClr val="FFFFFF"/>
              </a:solidFill>
              <a:latin typeface="Quicksand"/>
              <a:ea typeface="Quicksand"/>
              <a:cs typeface="Quicksand"/>
              <a:sym typeface="Quicksand"/>
            </a:endParaRPr>
          </a:p>
          <a:p>
            <a:pPr indent="-381000" lvl="0" marL="457200" marR="0" rtl="0" algn="l">
              <a:lnSpc>
                <a:spcPct val="150000"/>
              </a:lnSpc>
              <a:spcBef>
                <a:spcPts val="0"/>
              </a:spcBef>
              <a:spcAft>
                <a:spcPts val="0"/>
              </a:spcAft>
              <a:buClr>
                <a:srgbClr val="FFFFFF"/>
              </a:buClr>
              <a:buSzPts val="2400"/>
              <a:buFont typeface="Quicksand"/>
              <a:buChar char="●"/>
            </a:pPr>
            <a:r>
              <a:rPr lang="en" sz="2400">
                <a:solidFill>
                  <a:srgbClr val="FFFFFF"/>
                </a:solidFill>
                <a:latin typeface="Quicksand"/>
                <a:ea typeface="Quicksand"/>
                <a:cs typeface="Quicksand"/>
                <a:sym typeface="Quicksand"/>
              </a:rPr>
              <a:t>How will the game be played</a:t>
            </a:r>
            <a:endParaRPr sz="2400">
              <a:solidFill>
                <a:srgbClr val="FFFFFF"/>
              </a:solidFill>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stretch>
            <a:fillRect b="0" l="0" r="0" t="0"/>
          </a:stretch>
        </a:blipFill>
      </p:bgPr>
    </p:bg>
    <p:spTree>
      <p:nvGrpSpPr>
        <p:cNvPr id="86" name="Shape 86"/>
        <p:cNvGrpSpPr/>
        <p:nvPr/>
      </p:nvGrpSpPr>
      <p:grpSpPr>
        <a:xfrm>
          <a:off x="0" y="0"/>
          <a:ext cx="0" cy="0"/>
          <a:chOff x="0" y="0"/>
          <a:chExt cx="0" cy="0"/>
        </a:xfrm>
      </p:grpSpPr>
      <p:sp>
        <p:nvSpPr>
          <p:cNvPr id="87" name="Google Shape;87;p17"/>
          <p:cNvSpPr txBox="1"/>
          <p:nvPr/>
        </p:nvSpPr>
        <p:spPr>
          <a:xfrm>
            <a:off x="770100" y="408950"/>
            <a:ext cx="7603800" cy="790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500"/>
              <a:buFont typeface="Quicksand"/>
              <a:buNone/>
            </a:pPr>
            <a:r>
              <a:rPr b="0" i="0" lang="en" sz="4500" u="none" cap="none" strike="noStrike">
                <a:solidFill>
                  <a:srgbClr val="FFFFFF"/>
                </a:solidFill>
                <a:latin typeface="Quicksand"/>
                <a:ea typeface="Quicksand"/>
                <a:cs typeface="Quicksand"/>
                <a:sym typeface="Quicksand"/>
              </a:rPr>
              <a:t>Golden Rule #1</a:t>
            </a:r>
            <a:endParaRPr b="0" i="0" sz="4500" u="none" cap="none" strike="noStrike">
              <a:solidFill>
                <a:srgbClr val="FFFFFF"/>
              </a:solidFill>
              <a:latin typeface="Quicksand"/>
              <a:ea typeface="Quicksand"/>
              <a:cs typeface="Quicksand"/>
              <a:sym typeface="Quicksand"/>
            </a:endParaRPr>
          </a:p>
        </p:txBody>
      </p:sp>
      <p:sp>
        <p:nvSpPr>
          <p:cNvPr id="88" name="Google Shape;88;p17"/>
          <p:cNvSpPr txBox="1"/>
          <p:nvPr/>
        </p:nvSpPr>
        <p:spPr>
          <a:xfrm>
            <a:off x="362850" y="1263550"/>
            <a:ext cx="5488500" cy="3610200"/>
          </a:xfrm>
          <a:prstGeom prst="rect">
            <a:avLst/>
          </a:prstGeom>
          <a:noFill/>
          <a:ln>
            <a:noFill/>
          </a:ln>
        </p:spPr>
        <p:txBody>
          <a:bodyPr anchorCtr="0" anchor="t" bIns="91425" lIns="91425" spcFirstLastPara="1" rIns="91425" wrap="square" tIns="91425">
            <a:noAutofit/>
          </a:bodyPr>
          <a:lstStyle/>
          <a:p>
            <a:pPr indent="0" lvl="0" marL="419100" marR="0" rtl="0" algn="l">
              <a:lnSpc>
                <a:spcPct val="150000"/>
              </a:lnSpc>
              <a:spcBef>
                <a:spcPts val="0"/>
              </a:spcBef>
              <a:spcAft>
                <a:spcPts val="0"/>
              </a:spcAft>
              <a:buNone/>
            </a:pPr>
            <a:r>
              <a:rPr lang="en" sz="2300">
                <a:solidFill>
                  <a:srgbClr val="FFFF00"/>
                </a:solidFill>
                <a:latin typeface="Quicksand"/>
                <a:ea typeface="Quicksand"/>
                <a:cs typeface="Quicksand"/>
                <a:sym typeface="Quicksand"/>
              </a:rPr>
              <a:t>Learn about previous games </a:t>
            </a:r>
            <a:endParaRPr sz="1300"/>
          </a:p>
          <a:p>
            <a:pPr indent="-336550" lvl="0" marL="419100" marR="0" rtl="0" algn="l">
              <a:lnSpc>
                <a:spcPct val="150000"/>
              </a:lnSpc>
              <a:spcBef>
                <a:spcPts val="0"/>
              </a:spcBef>
              <a:spcAft>
                <a:spcPts val="0"/>
              </a:spcAft>
              <a:buClr>
                <a:srgbClr val="FFFFFF"/>
              </a:buClr>
              <a:buSzPts val="2115"/>
              <a:buFont typeface="Arial"/>
              <a:buChar char="•"/>
            </a:pPr>
            <a:r>
              <a:rPr lang="en" sz="2300">
                <a:solidFill>
                  <a:srgbClr val="FFFFFF"/>
                </a:solidFill>
                <a:latin typeface="Quicksand"/>
                <a:ea typeface="Quicksand"/>
                <a:cs typeface="Quicksand"/>
                <a:sym typeface="Quicksand"/>
              </a:rPr>
              <a:t>Research what kinds of tasks we’ve seen in previous years</a:t>
            </a:r>
            <a:endParaRPr sz="1300"/>
          </a:p>
          <a:p>
            <a:pPr indent="-336550" lvl="0" marL="419100" marR="0" rtl="0" algn="l">
              <a:lnSpc>
                <a:spcPct val="150000"/>
              </a:lnSpc>
              <a:spcBef>
                <a:spcPts val="0"/>
              </a:spcBef>
              <a:spcAft>
                <a:spcPts val="0"/>
              </a:spcAft>
              <a:buClr>
                <a:srgbClr val="FFFFFF"/>
              </a:buClr>
              <a:buSzPts val="2115"/>
              <a:buFont typeface="Arial"/>
              <a:buChar char="•"/>
            </a:pPr>
            <a:r>
              <a:rPr lang="en" sz="2300">
                <a:solidFill>
                  <a:srgbClr val="FFFFFF"/>
                </a:solidFill>
                <a:latin typeface="Quicksand"/>
                <a:ea typeface="Quicksand"/>
                <a:cs typeface="Quicksand"/>
                <a:sym typeface="Quicksand"/>
              </a:rPr>
              <a:t>What strategies and designs were successful in those games</a:t>
            </a:r>
            <a:endParaRPr sz="2300">
              <a:solidFill>
                <a:srgbClr val="FFFFFF"/>
              </a:solidFill>
              <a:latin typeface="Quicksand"/>
              <a:ea typeface="Quicksand"/>
              <a:cs typeface="Quicksand"/>
              <a:sym typeface="Quicksand"/>
            </a:endParaRPr>
          </a:p>
          <a:p>
            <a:pPr indent="-348274" lvl="0" marL="419100" marR="0" rtl="0" algn="l">
              <a:lnSpc>
                <a:spcPct val="150000"/>
              </a:lnSpc>
              <a:spcBef>
                <a:spcPts val="0"/>
              </a:spcBef>
              <a:spcAft>
                <a:spcPts val="0"/>
              </a:spcAft>
              <a:buClr>
                <a:srgbClr val="FFFFFF"/>
              </a:buClr>
              <a:buSzPts val="2300"/>
              <a:buFont typeface="Quicksand"/>
              <a:buChar char="•"/>
            </a:pPr>
            <a:r>
              <a:rPr lang="en" sz="2300">
                <a:solidFill>
                  <a:srgbClr val="FFFFFF"/>
                </a:solidFill>
                <a:latin typeface="Quicksand"/>
                <a:ea typeface="Quicksand"/>
                <a:cs typeface="Quicksand"/>
                <a:sym typeface="Quicksand"/>
              </a:rPr>
              <a:t>How much do teams normally score</a:t>
            </a:r>
            <a:endParaRPr sz="2300">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202224" lvl="0" marL="4191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a:p>
            <a:pPr indent="0" lvl="2" marL="76200" marR="0" rtl="0" algn="l">
              <a:lnSpc>
                <a:spcPct val="150000"/>
              </a:lnSpc>
              <a:spcBef>
                <a:spcPts val="0"/>
              </a:spcBef>
              <a:spcAft>
                <a:spcPts val="0"/>
              </a:spcAft>
              <a:buClr>
                <a:srgbClr val="FFFFFF"/>
              </a:buClr>
              <a:buSzPts val="2215"/>
              <a:buFont typeface="Arial"/>
              <a:buNone/>
            </a:pPr>
            <a:r>
              <a:t/>
            </a:r>
            <a:endParaRPr b="0" i="0" sz="2400" u="none" cap="none" strike="noStrike">
              <a:solidFill>
                <a:srgbClr val="FFFFFF"/>
              </a:solidFill>
              <a:latin typeface="Quicksand"/>
              <a:ea typeface="Quicksand"/>
              <a:cs typeface="Quicksand"/>
              <a:sym typeface="Quicksand"/>
            </a:endParaRPr>
          </a:p>
        </p:txBody>
      </p:sp>
      <p:pic>
        <p:nvPicPr>
          <p:cNvPr id="89" name="Google Shape;89;p17"/>
          <p:cNvPicPr preferRelativeResize="0"/>
          <p:nvPr/>
        </p:nvPicPr>
        <p:blipFill rotWithShape="1">
          <a:blip r:embed="rId4">
            <a:alphaModFix/>
          </a:blip>
          <a:srcRect b="0" l="0" r="0" t="0"/>
          <a:stretch/>
        </p:blipFill>
        <p:spPr>
          <a:xfrm>
            <a:off x="5851075" y="1199750"/>
            <a:ext cx="2996937" cy="308296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